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59"/>
  </p:notesMasterIdLst>
  <p:handoutMasterIdLst>
    <p:handoutMasterId r:id="rId60"/>
  </p:handoutMasterIdLst>
  <p:sldIdLst>
    <p:sldId id="373" r:id="rId2"/>
    <p:sldId id="374" r:id="rId3"/>
    <p:sldId id="360" r:id="rId4"/>
    <p:sldId id="259" r:id="rId5"/>
    <p:sldId id="271" r:id="rId6"/>
    <p:sldId id="306" r:id="rId7"/>
    <p:sldId id="320" r:id="rId8"/>
    <p:sldId id="324" r:id="rId9"/>
    <p:sldId id="325" r:id="rId10"/>
    <p:sldId id="323" r:id="rId11"/>
    <p:sldId id="307" r:id="rId12"/>
    <p:sldId id="376" r:id="rId13"/>
    <p:sldId id="331" r:id="rId14"/>
    <p:sldId id="332" r:id="rId15"/>
    <p:sldId id="377" r:id="rId16"/>
    <p:sldId id="334" r:id="rId17"/>
    <p:sldId id="330" r:id="rId18"/>
    <p:sldId id="329" r:id="rId19"/>
    <p:sldId id="281" r:id="rId20"/>
    <p:sldId id="350" r:id="rId21"/>
    <p:sldId id="312" r:id="rId22"/>
    <p:sldId id="313" r:id="rId23"/>
    <p:sldId id="314" r:id="rId24"/>
    <p:sldId id="315" r:id="rId25"/>
    <p:sldId id="287" r:id="rId26"/>
    <p:sldId id="335" r:id="rId27"/>
    <p:sldId id="341" r:id="rId28"/>
    <p:sldId id="344" r:id="rId29"/>
    <p:sldId id="345" r:id="rId30"/>
    <p:sldId id="336" r:id="rId31"/>
    <p:sldId id="361" r:id="rId32"/>
    <p:sldId id="366" r:id="rId33"/>
    <p:sldId id="362" r:id="rId34"/>
    <p:sldId id="367" r:id="rId35"/>
    <p:sldId id="290" r:id="rId36"/>
    <p:sldId id="337" r:id="rId37"/>
    <p:sldId id="351" r:id="rId38"/>
    <p:sldId id="352" r:id="rId39"/>
    <p:sldId id="358" r:id="rId40"/>
    <p:sldId id="338" r:id="rId41"/>
    <p:sldId id="353" r:id="rId42"/>
    <p:sldId id="368" r:id="rId43"/>
    <p:sldId id="339" r:id="rId44"/>
    <p:sldId id="356" r:id="rId45"/>
    <p:sldId id="369" r:id="rId46"/>
    <p:sldId id="298" r:id="rId47"/>
    <p:sldId id="340" r:id="rId48"/>
    <p:sldId id="288" r:id="rId49"/>
    <p:sldId id="289" r:id="rId50"/>
    <p:sldId id="294" r:id="rId51"/>
    <p:sldId id="295" r:id="rId52"/>
    <p:sldId id="299" r:id="rId53"/>
    <p:sldId id="359" r:id="rId54"/>
    <p:sldId id="375" r:id="rId55"/>
    <p:sldId id="371" r:id="rId56"/>
    <p:sldId id="372" r:id="rId57"/>
    <p:sldId id="378" r:id="rId58"/>
  </p:sldIdLst>
  <p:sldSz cx="9144000" cy="5143500" type="screen16x9"/>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4">
          <p15:clr>
            <a:srgbClr val="A4A3A4"/>
          </p15:clr>
        </p15:guide>
        <p15:guide id="2" orient="horz" pos="713">
          <p15:clr>
            <a:srgbClr val="A4A3A4"/>
          </p15:clr>
        </p15:guide>
        <p15:guide id="3" orient="horz" pos="940">
          <p15:clr>
            <a:srgbClr val="A4A3A4"/>
          </p15:clr>
        </p15:guide>
        <p15:guide id="4" pos="5647">
          <p15:clr>
            <a:srgbClr val="A4A3A4"/>
          </p15:clr>
        </p15:guide>
        <p15:guide id="5" pos="113">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6000"/>
    <a:srgbClr val="D27D00"/>
    <a:srgbClr val="E2AC00"/>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E4AEA4-8DFA-4A89-87EB-49C32662AFE0}">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79319" autoAdjust="0"/>
  </p:normalViewPr>
  <p:slideViewPr>
    <p:cSldViewPr>
      <p:cViewPr>
        <p:scale>
          <a:sx n="180" d="100"/>
          <a:sy n="180" d="100"/>
        </p:scale>
        <p:origin x="1260" y="-168"/>
      </p:cViewPr>
      <p:guideLst>
        <p:guide orient="horz" pos="1484"/>
        <p:guide orient="horz" pos="713"/>
        <p:guide orient="horz" pos="940"/>
        <p:guide pos="5647"/>
        <p:guide pos="113"/>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notesViewPr>
    <p:cSldViewPr>
      <p:cViewPr varScale="1">
        <p:scale>
          <a:sx n="144" d="100"/>
          <a:sy n="144" d="100"/>
        </p:scale>
        <p:origin x="-4578" y="-90"/>
      </p:cViewPr>
      <p:guideLst>
        <p:guide orient="horz" pos="3224"/>
        <p:guide pos="223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8427" cy="511730"/>
          </a:xfrm>
          <a:prstGeom prst="rect">
            <a:avLst/>
          </a:prstGeom>
        </p:spPr>
        <p:txBody>
          <a:bodyPr vert="horz" lIns="94787" tIns="47393" rIns="94787" bIns="47393" rtlCol="0"/>
          <a:lstStyle>
            <a:lvl1pPr algn="l">
              <a:defRPr sz="1200"/>
            </a:lvl1pPr>
          </a:lstStyle>
          <a:p>
            <a:endParaRPr lang="de-CH"/>
          </a:p>
        </p:txBody>
      </p:sp>
      <p:sp>
        <p:nvSpPr>
          <p:cNvPr id="3" name="Date Placeholder 2"/>
          <p:cNvSpPr>
            <a:spLocks noGrp="1"/>
          </p:cNvSpPr>
          <p:nvPr>
            <p:ph type="dt" sz="quarter" idx="1"/>
          </p:nvPr>
        </p:nvSpPr>
        <p:spPr>
          <a:xfrm>
            <a:off x="4023993" y="1"/>
            <a:ext cx="3078427" cy="511730"/>
          </a:xfrm>
          <a:prstGeom prst="rect">
            <a:avLst/>
          </a:prstGeom>
        </p:spPr>
        <p:txBody>
          <a:bodyPr vert="horz" lIns="94787" tIns="47393" rIns="94787" bIns="47393" rtlCol="0"/>
          <a:lstStyle>
            <a:lvl1pPr algn="r">
              <a:defRPr sz="1200"/>
            </a:lvl1pPr>
          </a:lstStyle>
          <a:p>
            <a:fld id="{692FB8CD-A94B-4305-8549-0FEF4D156D3F}" type="datetimeFigureOut">
              <a:rPr lang="de-CH" smtClean="0"/>
              <a:t>12.11.2024</a:t>
            </a:fld>
            <a:endParaRPr lang="de-CH"/>
          </a:p>
        </p:txBody>
      </p:sp>
      <p:sp>
        <p:nvSpPr>
          <p:cNvPr id="4" name="Footer Placeholder 3"/>
          <p:cNvSpPr>
            <a:spLocks noGrp="1"/>
          </p:cNvSpPr>
          <p:nvPr>
            <p:ph type="ftr" sz="quarter" idx="2"/>
          </p:nvPr>
        </p:nvSpPr>
        <p:spPr>
          <a:xfrm>
            <a:off x="1" y="9721107"/>
            <a:ext cx="3078427" cy="511730"/>
          </a:xfrm>
          <a:prstGeom prst="rect">
            <a:avLst/>
          </a:prstGeom>
        </p:spPr>
        <p:txBody>
          <a:bodyPr vert="horz" lIns="94787" tIns="47393" rIns="94787" bIns="47393" rtlCol="0" anchor="b"/>
          <a:lstStyle>
            <a:lvl1pPr algn="l">
              <a:defRPr sz="1200"/>
            </a:lvl1pPr>
          </a:lstStyle>
          <a:p>
            <a:endParaRPr lang="de-CH"/>
          </a:p>
        </p:txBody>
      </p:sp>
      <p:sp>
        <p:nvSpPr>
          <p:cNvPr id="5" name="Slide Number Placeholder 4"/>
          <p:cNvSpPr>
            <a:spLocks noGrp="1"/>
          </p:cNvSpPr>
          <p:nvPr>
            <p:ph type="sldNum" sz="quarter" idx="3"/>
          </p:nvPr>
        </p:nvSpPr>
        <p:spPr>
          <a:xfrm>
            <a:off x="4023993" y="9721107"/>
            <a:ext cx="3078427" cy="511730"/>
          </a:xfrm>
          <a:prstGeom prst="rect">
            <a:avLst/>
          </a:prstGeom>
        </p:spPr>
        <p:txBody>
          <a:bodyPr vert="horz" lIns="94787" tIns="47393" rIns="94787" bIns="47393" rtlCol="0" anchor="b"/>
          <a:lstStyle>
            <a:lvl1pPr algn="r">
              <a:defRPr sz="1200"/>
            </a:lvl1pPr>
          </a:lstStyle>
          <a:p>
            <a:fld id="{86563405-3C17-4A99-8821-54FE90AFE8A3}" type="slidenum">
              <a:rPr lang="de-CH" smtClean="0"/>
              <a:t>‹#›</a:t>
            </a:fld>
            <a:endParaRPr lang="de-CH"/>
          </a:p>
        </p:txBody>
      </p:sp>
    </p:spTree>
    <p:extLst>
      <p:ext uri="{BB962C8B-B14F-4D97-AF65-F5344CB8AC3E}">
        <p14:creationId xmlns:p14="http://schemas.microsoft.com/office/powerpoint/2010/main" val="3782138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3078427" cy="511730"/>
          </a:xfrm>
          <a:prstGeom prst="rect">
            <a:avLst/>
          </a:prstGeom>
        </p:spPr>
        <p:txBody>
          <a:bodyPr vert="horz" lIns="94787" tIns="47393" rIns="94787" bIns="47393" rtlCol="0"/>
          <a:lstStyle>
            <a:lvl1pPr algn="l">
              <a:defRPr sz="1200"/>
            </a:lvl1pPr>
          </a:lstStyle>
          <a:p>
            <a:endParaRPr lang="de-CH"/>
          </a:p>
        </p:txBody>
      </p:sp>
      <p:sp>
        <p:nvSpPr>
          <p:cNvPr id="3" name="Datumsplatzhalter 2"/>
          <p:cNvSpPr>
            <a:spLocks noGrp="1"/>
          </p:cNvSpPr>
          <p:nvPr>
            <p:ph type="dt" idx="1"/>
          </p:nvPr>
        </p:nvSpPr>
        <p:spPr>
          <a:xfrm>
            <a:off x="4023993" y="1"/>
            <a:ext cx="3078427" cy="511730"/>
          </a:xfrm>
          <a:prstGeom prst="rect">
            <a:avLst/>
          </a:prstGeom>
        </p:spPr>
        <p:txBody>
          <a:bodyPr vert="horz" lIns="94787" tIns="47393" rIns="94787" bIns="47393" rtlCol="0"/>
          <a:lstStyle>
            <a:lvl1pPr algn="r">
              <a:defRPr sz="1200"/>
            </a:lvl1pPr>
          </a:lstStyle>
          <a:p>
            <a:fld id="{60490B9A-685A-4884-81EA-16812C1C1CC6}" type="datetimeFigureOut">
              <a:rPr lang="de-CH" smtClean="0"/>
              <a:t>12.11.2024</a:t>
            </a:fld>
            <a:endParaRPr lang="de-CH"/>
          </a:p>
        </p:txBody>
      </p:sp>
      <p:sp>
        <p:nvSpPr>
          <p:cNvPr id="4" name="Folienbildplatzhalter 3"/>
          <p:cNvSpPr>
            <a:spLocks noGrp="1" noRot="1" noChangeAspect="1"/>
          </p:cNvSpPr>
          <p:nvPr>
            <p:ph type="sldImg" idx="2"/>
          </p:nvPr>
        </p:nvSpPr>
        <p:spPr>
          <a:xfrm>
            <a:off x="139700" y="766763"/>
            <a:ext cx="6824663" cy="3838575"/>
          </a:xfrm>
          <a:prstGeom prst="rect">
            <a:avLst/>
          </a:prstGeom>
          <a:noFill/>
          <a:ln w="12700">
            <a:solidFill>
              <a:prstClr val="black"/>
            </a:solidFill>
          </a:ln>
        </p:spPr>
        <p:txBody>
          <a:bodyPr vert="horz" lIns="94787" tIns="47393" rIns="94787" bIns="47393" rtlCol="0" anchor="ctr"/>
          <a:lstStyle/>
          <a:p>
            <a:endParaRPr lang="de-CH"/>
          </a:p>
        </p:txBody>
      </p:sp>
      <p:sp>
        <p:nvSpPr>
          <p:cNvPr id="5" name="Notizenplatzhalter 4"/>
          <p:cNvSpPr>
            <a:spLocks noGrp="1"/>
          </p:cNvSpPr>
          <p:nvPr>
            <p:ph type="body" sz="quarter" idx="3"/>
          </p:nvPr>
        </p:nvSpPr>
        <p:spPr>
          <a:xfrm>
            <a:off x="710407" y="4861442"/>
            <a:ext cx="5683250" cy="4605576"/>
          </a:xfrm>
          <a:prstGeom prst="rect">
            <a:avLst/>
          </a:prstGeom>
        </p:spPr>
        <p:txBody>
          <a:bodyPr vert="horz" lIns="94787" tIns="47393" rIns="94787" bIns="47393"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1" y="9721107"/>
            <a:ext cx="3078427" cy="511730"/>
          </a:xfrm>
          <a:prstGeom prst="rect">
            <a:avLst/>
          </a:prstGeom>
        </p:spPr>
        <p:txBody>
          <a:bodyPr vert="horz" lIns="94787" tIns="47393" rIns="94787" bIns="47393" rtlCol="0" anchor="b"/>
          <a:lstStyle>
            <a:lvl1pPr algn="l">
              <a:defRPr sz="1200"/>
            </a:lvl1pPr>
          </a:lstStyle>
          <a:p>
            <a:endParaRPr lang="de-CH"/>
          </a:p>
        </p:txBody>
      </p:sp>
      <p:sp>
        <p:nvSpPr>
          <p:cNvPr id="7" name="Foliennummernplatzhalter 6"/>
          <p:cNvSpPr>
            <a:spLocks noGrp="1"/>
          </p:cNvSpPr>
          <p:nvPr>
            <p:ph type="sldNum" sz="quarter" idx="5"/>
          </p:nvPr>
        </p:nvSpPr>
        <p:spPr>
          <a:xfrm>
            <a:off x="4023993" y="9721107"/>
            <a:ext cx="3078427" cy="511730"/>
          </a:xfrm>
          <a:prstGeom prst="rect">
            <a:avLst/>
          </a:prstGeom>
        </p:spPr>
        <p:txBody>
          <a:bodyPr vert="horz" lIns="94787" tIns="47393" rIns="94787" bIns="47393" rtlCol="0" anchor="b"/>
          <a:lstStyle>
            <a:lvl1pPr algn="r">
              <a:defRPr sz="1200"/>
            </a:lvl1pPr>
          </a:lstStyle>
          <a:p>
            <a:fld id="{157FC9AC-C992-4448-B93F-54C359AB78D6}" type="slidenum">
              <a:rPr lang="de-CH" smtClean="0"/>
              <a:t>‹#›</a:t>
            </a:fld>
            <a:endParaRPr lang="de-CH"/>
          </a:p>
        </p:txBody>
      </p:sp>
    </p:spTree>
    <p:extLst>
      <p:ext uri="{BB962C8B-B14F-4D97-AF65-F5344CB8AC3E}">
        <p14:creationId xmlns:p14="http://schemas.microsoft.com/office/powerpoint/2010/main" val="593072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dg6data.org/indicator/6.1.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2</a:t>
            </a:fld>
            <a:endParaRPr lang="de-CH"/>
          </a:p>
        </p:txBody>
      </p:sp>
    </p:spTree>
    <p:extLst>
      <p:ext uri="{BB962C8B-B14F-4D97-AF65-F5344CB8AC3E}">
        <p14:creationId xmlns:p14="http://schemas.microsoft.com/office/powerpoint/2010/main" val="3811188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15</a:t>
            </a:fld>
            <a:endParaRPr lang="de-CH"/>
          </a:p>
        </p:txBody>
      </p:sp>
    </p:spTree>
    <p:extLst>
      <p:ext uri="{BB962C8B-B14F-4D97-AF65-F5344CB8AC3E}">
        <p14:creationId xmlns:p14="http://schemas.microsoft.com/office/powerpoint/2010/main" val="3425211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19</a:t>
            </a:fld>
            <a:endParaRPr lang="de-CH"/>
          </a:p>
        </p:txBody>
      </p:sp>
    </p:spTree>
    <p:extLst>
      <p:ext uri="{BB962C8B-B14F-4D97-AF65-F5344CB8AC3E}">
        <p14:creationId xmlns:p14="http://schemas.microsoft.com/office/powerpoint/2010/main" val="3000678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20</a:t>
            </a:fld>
            <a:endParaRPr lang="de-CH"/>
          </a:p>
        </p:txBody>
      </p:sp>
    </p:spTree>
    <p:extLst>
      <p:ext uri="{BB962C8B-B14F-4D97-AF65-F5344CB8AC3E}">
        <p14:creationId xmlns:p14="http://schemas.microsoft.com/office/powerpoint/2010/main" val="1693140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39</a:t>
            </a:fld>
            <a:endParaRPr lang="de-CH"/>
          </a:p>
        </p:txBody>
      </p:sp>
    </p:spTree>
    <p:extLst>
      <p:ext uri="{BB962C8B-B14F-4D97-AF65-F5344CB8AC3E}">
        <p14:creationId xmlns:p14="http://schemas.microsoft.com/office/powerpoint/2010/main" val="2298197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A35ED3-35B6-4198-BA9E-79BB2AA6460C}" type="slidenum">
              <a:rPr lang="de-CH" altLang="de-DE"/>
              <a:pPr/>
              <a:t>52</a:t>
            </a:fld>
            <a:endParaRPr lang="de-CH" altLang="de-DE"/>
          </a:p>
        </p:txBody>
      </p:sp>
      <p:sp>
        <p:nvSpPr>
          <p:cNvPr id="460802" name="Rectangle 2"/>
          <p:cNvSpPr>
            <a:spLocks noGrp="1" noRot="1" noChangeAspect="1" noChangeArrowheads="1" noTextEdit="1"/>
          </p:cNvSpPr>
          <p:nvPr>
            <p:ph type="sldImg"/>
          </p:nvPr>
        </p:nvSpPr>
        <p:spPr>
          <a:xfrm>
            <a:off x="-465138" y="960438"/>
            <a:ext cx="8547101" cy="4808537"/>
          </a:xfrm>
          <a:ln/>
        </p:spPr>
      </p:sp>
      <p:sp>
        <p:nvSpPr>
          <p:cNvPr id="460803" name="Rectangle 3"/>
          <p:cNvSpPr>
            <a:spLocks noGrp="1" noChangeArrowheads="1"/>
          </p:cNvSpPr>
          <p:nvPr>
            <p:ph type="body" idx="1"/>
          </p:nvPr>
        </p:nvSpPr>
        <p:spPr/>
        <p:txBody>
          <a:bodyPr/>
          <a:lstStyle/>
          <a:p>
            <a:endParaRPr lang="en-US" altLang="de-DE"/>
          </a:p>
        </p:txBody>
      </p:sp>
      <p:sp>
        <p:nvSpPr>
          <p:cNvPr id="2" name="Date Placeholder 1"/>
          <p:cNvSpPr>
            <a:spLocks noGrp="1"/>
          </p:cNvSpPr>
          <p:nvPr>
            <p:ph type="dt" idx="10"/>
          </p:nvPr>
        </p:nvSpPr>
        <p:spPr/>
        <p:txBody>
          <a:bodyPr/>
          <a:lstStyle/>
          <a:p>
            <a:endParaRPr lang="de-CH"/>
          </a:p>
        </p:txBody>
      </p:sp>
    </p:spTree>
    <p:extLst>
      <p:ext uri="{BB962C8B-B14F-4D97-AF65-F5344CB8AC3E}">
        <p14:creationId xmlns:p14="http://schemas.microsoft.com/office/powerpoint/2010/main" val="379070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53</a:t>
            </a:fld>
            <a:endParaRPr lang="de-CH"/>
          </a:p>
        </p:txBody>
      </p:sp>
    </p:spTree>
    <p:extLst>
      <p:ext uri="{BB962C8B-B14F-4D97-AF65-F5344CB8AC3E}">
        <p14:creationId xmlns:p14="http://schemas.microsoft.com/office/powerpoint/2010/main" val="757955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54</a:t>
            </a:fld>
            <a:endParaRPr lang="de-CH"/>
          </a:p>
        </p:txBody>
      </p:sp>
    </p:spTree>
    <p:extLst>
      <p:ext uri="{BB962C8B-B14F-4D97-AF65-F5344CB8AC3E}">
        <p14:creationId xmlns:p14="http://schemas.microsoft.com/office/powerpoint/2010/main" val="2694710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55</a:t>
            </a:fld>
            <a:endParaRPr lang="de-CH"/>
          </a:p>
        </p:txBody>
      </p:sp>
    </p:spTree>
    <p:extLst>
      <p:ext uri="{BB962C8B-B14F-4D97-AF65-F5344CB8AC3E}">
        <p14:creationId xmlns:p14="http://schemas.microsoft.com/office/powerpoint/2010/main" val="3562839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194DD7-7655-4608-A548-E9ABD7AF7951}" type="slidenum">
              <a:rPr lang="de-CH" smtClean="0"/>
              <a:t>3</a:t>
            </a:fld>
            <a:endParaRPr lang="de-CH"/>
          </a:p>
        </p:txBody>
      </p:sp>
    </p:spTree>
    <p:extLst>
      <p:ext uri="{BB962C8B-B14F-4D97-AF65-F5344CB8AC3E}">
        <p14:creationId xmlns:p14="http://schemas.microsoft.com/office/powerpoint/2010/main" val="3002361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934">
              <a:defRPr/>
            </a:pPr>
            <a:r>
              <a:rPr lang="en-US" dirty="0">
                <a:latin typeface="Arial"/>
              </a:rPr>
              <a:t>Technology design and implementation involve consideration of various aspects such as source water quality and quantity, locally available skills and resources to operate and maintain the technology as well as cultural preferences and environmental impacts. </a:t>
            </a:r>
            <a:endParaRPr lang="en-GB" dirty="0"/>
          </a:p>
          <a:p>
            <a:endParaRPr lang="de-CH" dirty="0"/>
          </a:p>
          <a:p>
            <a:r>
              <a:rPr lang="en-US" dirty="0">
                <a:latin typeface="Arial"/>
              </a:rPr>
              <a:t>A meaningful combination of technologies is in most cases necessary to achieve the WHO water quality standards for safe drinking water. The following factors should be considered when choosing a treatment method or combination of methods:</a:t>
            </a:r>
            <a:endParaRPr lang="en-GB" dirty="0">
              <a:latin typeface="Arial"/>
            </a:endParaRPr>
          </a:p>
          <a:p>
            <a:pPr lvl="0"/>
            <a:r>
              <a:rPr lang="en-US" dirty="0">
                <a:latin typeface="Arial"/>
              </a:rPr>
              <a:t>Available water resources and their seasonal quantity characteristics</a:t>
            </a:r>
            <a:endParaRPr lang="en-GB" dirty="0">
              <a:latin typeface="Arial"/>
            </a:endParaRPr>
          </a:p>
          <a:p>
            <a:pPr lvl="0"/>
            <a:r>
              <a:rPr lang="en-US" dirty="0">
                <a:latin typeface="Arial"/>
              </a:rPr>
              <a:t>Water contaminants and seasonal variations of contamination</a:t>
            </a:r>
            <a:endParaRPr lang="en-GB" dirty="0">
              <a:latin typeface="Arial"/>
            </a:endParaRPr>
          </a:p>
          <a:p>
            <a:pPr lvl="0"/>
            <a:r>
              <a:rPr lang="en-US" dirty="0">
                <a:latin typeface="Arial"/>
              </a:rPr>
              <a:t>Legal water quality and quantity requirements</a:t>
            </a:r>
            <a:endParaRPr lang="en-GB" dirty="0">
              <a:latin typeface="Arial"/>
            </a:endParaRPr>
          </a:p>
          <a:p>
            <a:pPr lvl="0"/>
            <a:r>
              <a:rPr lang="en-US" dirty="0">
                <a:latin typeface="Arial"/>
              </a:rPr>
              <a:t>The application of multiple barriers, which helps ensure that a failure of one barrier may be compensated by the effective operation of the remaining barriers</a:t>
            </a:r>
            <a:endParaRPr lang="en-GB" dirty="0">
              <a:latin typeface="Arial"/>
            </a:endParaRPr>
          </a:p>
          <a:p>
            <a:pPr lvl="0"/>
            <a:r>
              <a:rPr lang="en-US" dirty="0">
                <a:latin typeface="Arial"/>
              </a:rPr>
              <a:t>Scale</a:t>
            </a:r>
            <a:endParaRPr lang="en-GB" dirty="0">
              <a:latin typeface="Arial"/>
            </a:endParaRPr>
          </a:p>
          <a:p>
            <a:pPr lvl="0"/>
            <a:r>
              <a:rPr lang="en-US" dirty="0">
                <a:latin typeface="Arial"/>
              </a:rPr>
              <a:t>Availability of financial resources</a:t>
            </a:r>
            <a:endParaRPr lang="en-GB" dirty="0">
              <a:latin typeface="Arial"/>
            </a:endParaRPr>
          </a:p>
          <a:p>
            <a:pPr lvl="0"/>
            <a:r>
              <a:rPr lang="en-US" dirty="0">
                <a:latin typeface="Arial"/>
              </a:rPr>
              <a:t>Local availability of materials or need of imported products</a:t>
            </a:r>
            <a:endParaRPr lang="en-GB" dirty="0">
              <a:latin typeface="Arial"/>
            </a:endParaRPr>
          </a:p>
          <a:p>
            <a:pPr lvl="0"/>
            <a:r>
              <a:rPr lang="en-US" dirty="0">
                <a:latin typeface="Arial"/>
              </a:rPr>
              <a:t>Space availability</a:t>
            </a:r>
            <a:endParaRPr lang="en-GB" dirty="0">
              <a:latin typeface="Arial"/>
            </a:endParaRPr>
          </a:p>
          <a:p>
            <a:pPr lvl="0"/>
            <a:r>
              <a:rPr lang="en-US" dirty="0">
                <a:latin typeface="Arial"/>
              </a:rPr>
              <a:t>Availability of skills and local capacity for design, management, operation and safety</a:t>
            </a:r>
            <a:endParaRPr lang="en-GB" dirty="0">
              <a:latin typeface="Arial"/>
            </a:endParaRPr>
          </a:p>
          <a:p>
            <a:pPr lvl="0"/>
            <a:r>
              <a:rPr lang="en-US" dirty="0">
                <a:latin typeface="Arial"/>
              </a:rPr>
              <a:t>Sources of energy</a:t>
            </a:r>
            <a:endParaRPr lang="en-GB" dirty="0">
              <a:latin typeface="Arial"/>
            </a:endParaRPr>
          </a:p>
          <a:p>
            <a:endParaRPr lang="en-GB"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7</a:t>
            </a:fld>
            <a:endParaRPr lang="en-US" dirty="0"/>
          </a:p>
        </p:txBody>
      </p:sp>
    </p:spTree>
    <p:extLst>
      <p:ext uri="{BB962C8B-B14F-4D97-AF65-F5344CB8AC3E}">
        <p14:creationId xmlns:p14="http://schemas.microsoft.com/office/powerpoint/2010/main" val="3690704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934">
              <a:defRPr/>
            </a:pPr>
            <a:r>
              <a:rPr lang="en-US" dirty="0">
                <a:latin typeface="Arial"/>
              </a:rPr>
              <a:t>Technology design and implementation involve consideration of various aspects such as source water quality and quantity, locally available skills and resources to operate and maintain the technology as well as cultural preferences and environmental impacts. </a:t>
            </a:r>
            <a:endParaRPr lang="en-GB" dirty="0"/>
          </a:p>
          <a:p>
            <a:endParaRPr lang="de-CH" dirty="0"/>
          </a:p>
          <a:p>
            <a:r>
              <a:rPr lang="en-US" dirty="0">
                <a:latin typeface="Arial"/>
              </a:rPr>
              <a:t>A meaningful combination of technologies is in most cases necessary to achieve the WHO water quality standards for safe drinking water. The following factors should be considered when choosing a treatment method or combination of methods:</a:t>
            </a:r>
            <a:endParaRPr lang="en-GB" dirty="0">
              <a:latin typeface="Arial"/>
            </a:endParaRPr>
          </a:p>
          <a:p>
            <a:pPr lvl="0"/>
            <a:r>
              <a:rPr lang="en-US" dirty="0">
                <a:latin typeface="Arial"/>
              </a:rPr>
              <a:t>Available water resources and their seasonal quantity characteristics</a:t>
            </a:r>
            <a:endParaRPr lang="en-GB" dirty="0">
              <a:latin typeface="Arial"/>
            </a:endParaRPr>
          </a:p>
          <a:p>
            <a:pPr lvl="0"/>
            <a:r>
              <a:rPr lang="en-US" dirty="0">
                <a:latin typeface="Arial"/>
              </a:rPr>
              <a:t>Water contaminants and seasonal variations of contamination</a:t>
            </a:r>
            <a:endParaRPr lang="en-GB" dirty="0">
              <a:latin typeface="Arial"/>
            </a:endParaRPr>
          </a:p>
          <a:p>
            <a:pPr lvl="0"/>
            <a:r>
              <a:rPr lang="en-US" dirty="0">
                <a:latin typeface="Arial"/>
              </a:rPr>
              <a:t>Legal water quality and quantity requirements</a:t>
            </a:r>
            <a:endParaRPr lang="en-GB" dirty="0">
              <a:latin typeface="Arial"/>
            </a:endParaRPr>
          </a:p>
          <a:p>
            <a:pPr lvl="0"/>
            <a:r>
              <a:rPr lang="en-US" dirty="0">
                <a:latin typeface="Arial"/>
              </a:rPr>
              <a:t>The application of multiple barriers, which helps ensure that a failure of one barrier may be compensated by the effective operation of the remaining barriers</a:t>
            </a:r>
            <a:endParaRPr lang="en-GB" dirty="0">
              <a:latin typeface="Arial"/>
            </a:endParaRPr>
          </a:p>
          <a:p>
            <a:pPr lvl="0"/>
            <a:r>
              <a:rPr lang="en-US" dirty="0">
                <a:latin typeface="Arial"/>
              </a:rPr>
              <a:t>Scale</a:t>
            </a:r>
            <a:endParaRPr lang="en-GB" dirty="0">
              <a:latin typeface="Arial"/>
            </a:endParaRPr>
          </a:p>
          <a:p>
            <a:pPr lvl="0"/>
            <a:r>
              <a:rPr lang="en-US" dirty="0">
                <a:latin typeface="Arial"/>
              </a:rPr>
              <a:t>Availability of financial resources</a:t>
            </a:r>
            <a:endParaRPr lang="en-GB" dirty="0">
              <a:latin typeface="Arial"/>
            </a:endParaRPr>
          </a:p>
          <a:p>
            <a:pPr lvl="0"/>
            <a:r>
              <a:rPr lang="en-US" dirty="0">
                <a:latin typeface="Arial"/>
              </a:rPr>
              <a:t>Local availability of materials or need of imported products</a:t>
            </a:r>
            <a:endParaRPr lang="en-GB" dirty="0">
              <a:latin typeface="Arial"/>
            </a:endParaRPr>
          </a:p>
          <a:p>
            <a:pPr lvl="0"/>
            <a:r>
              <a:rPr lang="en-US" dirty="0">
                <a:latin typeface="Arial"/>
              </a:rPr>
              <a:t>Space availability</a:t>
            </a:r>
            <a:endParaRPr lang="en-GB" dirty="0">
              <a:latin typeface="Arial"/>
            </a:endParaRPr>
          </a:p>
          <a:p>
            <a:pPr lvl="0"/>
            <a:r>
              <a:rPr lang="en-US" dirty="0">
                <a:latin typeface="Arial"/>
              </a:rPr>
              <a:t>Availability of skills and local capacity for design, management, operation and safety</a:t>
            </a:r>
            <a:endParaRPr lang="en-GB" dirty="0">
              <a:latin typeface="Arial"/>
            </a:endParaRPr>
          </a:p>
          <a:p>
            <a:pPr lvl="0"/>
            <a:r>
              <a:rPr lang="en-US" dirty="0">
                <a:latin typeface="Arial"/>
              </a:rPr>
              <a:t>Sources of energy</a:t>
            </a:r>
            <a:endParaRPr lang="en-GB" dirty="0">
              <a:latin typeface="Arial"/>
            </a:endParaRPr>
          </a:p>
          <a:p>
            <a:endParaRPr lang="en-GB"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8</a:t>
            </a:fld>
            <a:endParaRPr lang="en-US" dirty="0"/>
          </a:p>
        </p:txBody>
      </p:sp>
    </p:spTree>
    <p:extLst>
      <p:ext uri="{BB962C8B-B14F-4D97-AF65-F5344CB8AC3E}">
        <p14:creationId xmlns:p14="http://schemas.microsoft.com/office/powerpoint/2010/main" val="4285582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934">
              <a:defRPr/>
            </a:pPr>
            <a:r>
              <a:rPr lang="en-US" dirty="0">
                <a:latin typeface="Arial"/>
              </a:rPr>
              <a:t>Technology design and implementation involve consideration of various aspects such as source water quality and quantity, locally available skills and resources to operate and maintain the technology as well as cultural preferences and environmental impacts. </a:t>
            </a:r>
            <a:endParaRPr lang="en-GB" dirty="0"/>
          </a:p>
          <a:p>
            <a:endParaRPr lang="de-CH" dirty="0"/>
          </a:p>
          <a:p>
            <a:r>
              <a:rPr lang="en-US" dirty="0">
                <a:latin typeface="Arial"/>
              </a:rPr>
              <a:t>A meaningful combination of technologies is in most cases necessary to achieve the WHO water quality standards for safe drinking water. The following factors should be considered when choosing a treatment method or combination of methods:</a:t>
            </a:r>
            <a:endParaRPr lang="en-GB" dirty="0">
              <a:latin typeface="Arial"/>
            </a:endParaRPr>
          </a:p>
          <a:p>
            <a:pPr lvl="0"/>
            <a:r>
              <a:rPr lang="en-US" dirty="0">
                <a:latin typeface="Arial"/>
              </a:rPr>
              <a:t>Available water resources and their seasonal quantity characteristics</a:t>
            </a:r>
            <a:endParaRPr lang="en-GB" dirty="0">
              <a:latin typeface="Arial"/>
            </a:endParaRPr>
          </a:p>
          <a:p>
            <a:pPr lvl="0"/>
            <a:r>
              <a:rPr lang="en-US" dirty="0">
                <a:latin typeface="Arial"/>
              </a:rPr>
              <a:t>Water contaminants and seasonal variations of contamination</a:t>
            </a:r>
            <a:endParaRPr lang="en-GB" dirty="0">
              <a:latin typeface="Arial"/>
            </a:endParaRPr>
          </a:p>
          <a:p>
            <a:pPr lvl="0"/>
            <a:r>
              <a:rPr lang="en-US" dirty="0">
                <a:latin typeface="Arial"/>
              </a:rPr>
              <a:t>Legal water quality and quantity requirements</a:t>
            </a:r>
            <a:endParaRPr lang="en-GB" dirty="0">
              <a:latin typeface="Arial"/>
            </a:endParaRPr>
          </a:p>
          <a:p>
            <a:pPr lvl="0"/>
            <a:r>
              <a:rPr lang="en-US" dirty="0">
                <a:latin typeface="Arial"/>
              </a:rPr>
              <a:t>The application of multiple barriers, which helps ensure that a failure of one barrier may be compensated by the effective operation of the remaining barriers</a:t>
            </a:r>
            <a:endParaRPr lang="en-GB" dirty="0">
              <a:latin typeface="Arial"/>
            </a:endParaRPr>
          </a:p>
          <a:p>
            <a:pPr lvl="0"/>
            <a:r>
              <a:rPr lang="en-US" dirty="0">
                <a:latin typeface="Arial"/>
              </a:rPr>
              <a:t>Scale</a:t>
            </a:r>
            <a:endParaRPr lang="en-GB" dirty="0">
              <a:latin typeface="Arial"/>
            </a:endParaRPr>
          </a:p>
          <a:p>
            <a:pPr lvl="0"/>
            <a:r>
              <a:rPr lang="en-US" dirty="0">
                <a:latin typeface="Arial"/>
              </a:rPr>
              <a:t>Availability of financial resources</a:t>
            </a:r>
            <a:endParaRPr lang="en-GB" dirty="0">
              <a:latin typeface="Arial"/>
            </a:endParaRPr>
          </a:p>
          <a:p>
            <a:pPr lvl="0"/>
            <a:r>
              <a:rPr lang="en-US" dirty="0">
                <a:latin typeface="Arial"/>
              </a:rPr>
              <a:t>Local availability of materials or need of imported products</a:t>
            </a:r>
            <a:endParaRPr lang="en-GB" dirty="0">
              <a:latin typeface="Arial"/>
            </a:endParaRPr>
          </a:p>
          <a:p>
            <a:pPr lvl="0"/>
            <a:r>
              <a:rPr lang="en-US" dirty="0">
                <a:latin typeface="Arial"/>
              </a:rPr>
              <a:t>Space availability</a:t>
            </a:r>
            <a:endParaRPr lang="en-GB" dirty="0">
              <a:latin typeface="Arial"/>
            </a:endParaRPr>
          </a:p>
          <a:p>
            <a:pPr lvl="0"/>
            <a:r>
              <a:rPr lang="en-US" dirty="0">
                <a:latin typeface="Arial"/>
              </a:rPr>
              <a:t>Availability of skills and local capacity for design, management, operation and safety</a:t>
            </a:r>
            <a:endParaRPr lang="en-GB" dirty="0">
              <a:latin typeface="Arial"/>
            </a:endParaRPr>
          </a:p>
          <a:p>
            <a:pPr lvl="0"/>
            <a:r>
              <a:rPr lang="en-US" dirty="0">
                <a:latin typeface="Arial"/>
              </a:rPr>
              <a:t>Sources of energy</a:t>
            </a:r>
            <a:endParaRPr lang="en-GB" dirty="0">
              <a:latin typeface="Arial"/>
            </a:endParaRPr>
          </a:p>
          <a:p>
            <a:endParaRPr lang="en-GB"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9</a:t>
            </a:fld>
            <a:endParaRPr lang="en-US" dirty="0"/>
          </a:p>
        </p:txBody>
      </p:sp>
    </p:spTree>
    <p:extLst>
      <p:ext uri="{BB962C8B-B14F-4D97-AF65-F5344CB8AC3E}">
        <p14:creationId xmlns:p14="http://schemas.microsoft.com/office/powerpoint/2010/main" val="4006097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In low- and middle-income countries (LMICs) the choice of an appropriate drinking water technology and supply system is crucial to safeguard public health. Technology design and implementation involve consideration of various aspects such as source water quality and quantity, locally available skills and resources to operate and maintain the technology as well as cultural preferences and environmental impacts. </a:t>
            </a:r>
          </a:p>
          <a:p>
            <a:endParaRPr lang="en-GB" dirty="0">
              <a:latin typeface="Arial"/>
            </a:endParaRPr>
          </a:p>
          <a:p>
            <a:r>
              <a:rPr lang="en-US" dirty="0">
                <a:latin typeface="Arial"/>
              </a:rPr>
              <a:t>In low- and middle-income countries (LMICs) health risks associated with drinking water are a major concern. Poor water quality, sanitation and hygiene account for 1.7 million deaths due to infectious </a:t>
            </a:r>
            <a:r>
              <a:rPr lang="en-US" dirty="0" err="1">
                <a:latin typeface="Arial"/>
              </a:rPr>
              <a:t>diarrhoea</a:t>
            </a:r>
            <a:r>
              <a:rPr lang="en-US" dirty="0">
                <a:latin typeface="Arial"/>
              </a:rPr>
              <a:t> a year; among which 525’000 are children under five (World Health Organization, 2017). Improved drinking water treatment and supply are important measures to safeguard public health and improve the livelihoods of affected people. The </a:t>
            </a:r>
            <a:r>
              <a:rPr lang="en-US" i="1" dirty="0">
                <a:latin typeface="Arial"/>
              </a:rPr>
              <a:t>‘Compendium on Drinking Water Systems and Technologies from Source to Consumer’ </a:t>
            </a:r>
            <a:r>
              <a:rPr lang="en-US" dirty="0">
                <a:latin typeface="Arial"/>
              </a:rPr>
              <a:t>aims to highlight important aspects to be considered when designing and implementing drinking water systems in LMICs. </a:t>
            </a:r>
          </a:p>
          <a:p>
            <a:endParaRPr lang="en-US" dirty="0">
              <a:latin typeface="Arial"/>
            </a:endParaRPr>
          </a:p>
          <a:p>
            <a:r>
              <a:rPr lang="en-US" b="1" dirty="0">
                <a:hlinkClick r:id="rId3"/>
              </a:rPr>
              <a:t>Indicator 6.1.1 – Drinking water</a:t>
            </a:r>
            <a:endParaRPr lang="en-US" b="1" dirty="0"/>
          </a:p>
          <a:p>
            <a:r>
              <a:rPr lang="en-US" dirty="0"/>
              <a:t>A safely managed drinking water service is defined as an improved drinking water source that is located on the premises and available when needed, and free of </a:t>
            </a:r>
            <a:r>
              <a:rPr lang="en-US" dirty="0" err="1"/>
              <a:t>faecal</a:t>
            </a:r>
            <a:r>
              <a:rPr lang="en-US" dirty="0"/>
              <a:t> and priority chemical contamination. Improved water sources include piped water, boreholes or </a:t>
            </a:r>
            <a:r>
              <a:rPr lang="en-US" dirty="0" err="1"/>
              <a:t>tubewells</a:t>
            </a:r>
            <a:r>
              <a:rPr lang="en-US" dirty="0"/>
              <a:t>, protected dug wells, protected springs and packaged or delivered water.</a:t>
            </a:r>
            <a:endParaRPr lang="de-CH" dirty="0"/>
          </a:p>
          <a:p>
            <a:r>
              <a:rPr lang="en-US" dirty="0">
                <a:latin typeface="Arial"/>
              </a:rPr>
              <a:t>Five billion people use a safely managed drinking water service. </a:t>
            </a:r>
          </a:p>
          <a:p>
            <a:r>
              <a:rPr lang="en-US" dirty="0">
                <a:latin typeface="Arial"/>
              </a:rPr>
              <a:t>Estimates for safely managed drinking water are available for 96 countries and four out of eight SDG regions.</a:t>
            </a:r>
          </a:p>
          <a:p>
            <a:r>
              <a:rPr lang="en-US" dirty="0">
                <a:latin typeface="Arial"/>
              </a:rPr>
              <a:t>One billion people use a basic drinking water service. </a:t>
            </a:r>
          </a:p>
          <a:p>
            <a:r>
              <a:rPr lang="en-US" dirty="0">
                <a:latin typeface="Arial"/>
              </a:rPr>
              <a:t>Eight hundred and forty-four million people still lack even a basic drinking water service. </a:t>
            </a:r>
          </a:p>
          <a:p>
            <a:r>
              <a:rPr lang="en-US" dirty="0">
                <a:latin typeface="Arial"/>
              </a:rPr>
              <a:t>Two hundred and sixty-three million use a limited service, and 159 million still collect drinking water directly from surface water sources. </a:t>
            </a:r>
          </a:p>
          <a:p>
            <a:r>
              <a:rPr lang="en-US" dirty="0">
                <a:latin typeface="Arial"/>
              </a:rPr>
              <a:t>Seventy-four per cent of the global population use improved water sources accessible on premises, 79 per cent have water when needed and 73 per cent drink water free from contamination from surface water sources. </a:t>
            </a:r>
          </a:p>
          <a:p>
            <a:endParaRPr lang="en-US" dirty="0">
              <a:latin typeface="Arial"/>
            </a:endParaRPr>
          </a:p>
          <a:p>
            <a:r>
              <a:rPr lang="en-US" dirty="0">
                <a:latin typeface="Arial"/>
              </a:rPr>
              <a:t>Monitoring safely managed drinking water services requires data on the number of people using improved drinking water sources, and the number of those sources accessible on premises, available when needed and </a:t>
            </a:r>
            <a:r>
              <a:rPr lang="en-US" b="1" dirty="0">
                <a:latin typeface="Arial"/>
              </a:rPr>
              <a:t>compliant with drinking water quality standards. </a:t>
            </a:r>
            <a:endParaRPr lang="en-GB" b="1" dirty="0"/>
          </a:p>
          <a:p>
            <a:endParaRPr lang="en-GB" dirty="0"/>
          </a:p>
        </p:txBody>
      </p:sp>
      <p:sp>
        <p:nvSpPr>
          <p:cNvPr id="4" name="Slide Number Placeholder 3"/>
          <p:cNvSpPr>
            <a:spLocks noGrp="1"/>
          </p:cNvSpPr>
          <p:nvPr>
            <p:ph type="sldNum" sz="quarter" idx="10"/>
          </p:nvPr>
        </p:nvSpPr>
        <p:spPr/>
        <p:txBody>
          <a:bodyPr/>
          <a:lstStyle/>
          <a:p>
            <a:fld id="{0D6102AA-C24B-6A42-9071-A00248763394}" type="slidenum">
              <a:rPr lang="en-US" smtClean="0"/>
              <a:pPr/>
              <a:t>10</a:t>
            </a:fld>
            <a:endParaRPr lang="en-US" dirty="0"/>
          </a:p>
        </p:txBody>
      </p:sp>
    </p:spTree>
    <p:extLst>
      <p:ext uri="{BB962C8B-B14F-4D97-AF65-F5344CB8AC3E}">
        <p14:creationId xmlns:p14="http://schemas.microsoft.com/office/powerpoint/2010/main" val="722205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11</a:t>
            </a:fld>
            <a:endParaRPr lang="de-CH"/>
          </a:p>
        </p:txBody>
      </p:sp>
    </p:spTree>
    <p:extLst>
      <p:ext uri="{BB962C8B-B14F-4D97-AF65-F5344CB8AC3E}">
        <p14:creationId xmlns:p14="http://schemas.microsoft.com/office/powerpoint/2010/main" val="1505578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12</a:t>
            </a:fld>
            <a:endParaRPr lang="de-CH"/>
          </a:p>
        </p:txBody>
      </p:sp>
    </p:spTree>
    <p:extLst>
      <p:ext uri="{BB962C8B-B14F-4D97-AF65-F5344CB8AC3E}">
        <p14:creationId xmlns:p14="http://schemas.microsoft.com/office/powerpoint/2010/main" val="1821180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157FC9AC-C992-4448-B93F-54C359AB78D6}" type="slidenum">
              <a:rPr lang="de-CH" smtClean="0"/>
              <a:t>14</a:t>
            </a:fld>
            <a:endParaRPr lang="de-CH"/>
          </a:p>
        </p:txBody>
      </p:sp>
    </p:spTree>
    <p:extLst>
      <p:ext uri="{BB962C8B-B14F-4D97-AF65-F5344CB8AC3E}">
        <p14:creationId xmlns:p14="http://schemas.microsoft.com/office/powerpoint/2010/main" val="14152800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English title">
    <p:bg>
      <p:bgPr>
        <a:blipFill dpi="0"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008000" y="1365766"/>
            <a:ext cx="7916400" cy="945000"/>
          </a:xfrm>
        </p:spPr>
        <p:txBody>
          <a:bodyPr>
            <a:normAutofit/>
          </a:bodyPr>
          <a:lstStyle>
            <a:lvl1pPr algn="r">
              <a:defRPr sz="3000" b="1" baseline="0">
                <a:solidFill>
                  <a:srgbClr val="656565"/>
                </a:solidFill>
              </a:defRPr>
            </a:lvl1pPr>
          </a:lstStyle>
          <a:p>
            <a:r>
              <a:rPr lang="de-DE" dirty="0"/>
              <a:t>Titel </a:t>
            </a:r>
            <a:r>
              <a:rPr lang="de-DE" dirty="0" err="1"/>
              <a:t>english</a:t>
            </a:r>
            <a:endParaRPr lang="de-CH" dirty="0"/>
          </a:p>
        </p:txBody>
      </p:sp>
      <p:sp>
        <p:nvSpPr>
          <p:cNvPr id="3" name="Untertitel 2"/>
          <p:cNvSpPr>
            <a:spLocks noGrp="1"/>
          </p:cNvSpPr>
          <p:nvPr>
            <p:ph type="subTitle" idx="1"/>
          </p:nvPr>
        </p:nvSpPr>
        <p:spPr>
          <a:xfrm>
            <a:off x="1008000" y="2364766"/>
            <a:ext cx="7916400" cy="351000"/>
          </a:xfrm>
        </p:spPr>
        <p:txBody>
          <a:bodyPr>
            <a:normAutofit/>
          </a:bodyPr>
          <a:lstStyle>
            <a:lvl1pPr marL="0" indent="0" algn="r">
              <a:buNone/>
              <a:defRPr sz="2000">
                <a:solidFill>
                  <a:srgbClr val="65656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CH" dirty="0"/>
          </a:p>
        </p:txBody>
      </p:sp>
    </p:spTree>
    <p:extLst>
      <p:ext uri="{BB962C8B-B14F-4D97-AF65-F5344CB8AC3E}">
        <p14:creationId xmlns:p14="http://schemas.microsoft.com/office/powerpoint/2010/main" val="3386148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Inhaltsplatzhalter 2"/>
          <p:cNvSpPr>
            <a:spLocks noGrp="1"/>
          </p:cNvSpPr>
          <p:nvPr>
            <p:ph idx="1"/>
          </p:nvPr>
        </p:nvSpPr>
        <p:spPr>
          <a:xfrm>
            <a:off x="178900" y="2088088"/>
            <a:ext cx="8640000" cy="2931934"/>
          </a:xfrm>
        </p:spPr>
        <p:txBody>
          <a:bodyPr/>
          <a:lstStyle/>
          <a:p>
            <a:pPr lvl="0"/>
            <a:r>
              <a:rPr lang="en-US"/>
              <a:t>Edit Master text styles</a:t>
            </a:r>
          </a:p>
        </p:txBody>
      </p:sp>
      <p:sp>
        <p:nvSpPr>
          <p:cNvPr id="13" name="Textplatzhalter 12"/>
          <p:cNvSpPr>
            <a:spLocks noGrp="1"/>
          </p:cNvSpPr>
          <p:nvPr>
            <p:ph type="body" sz="quarter" idx="13"/>
          </p:nvPr>
        </p:nvSpPr>
        <p:spPr>
          <a:xfrm>
            <a:off x="178900" y="1473628"/>
            <a:ext cx="8229600" cy="324000"/>
          </a:xfrm>
        </p:spPr>
        <p:txBody>
          <a:bodyPr>
            <a:normAutofit/>
          </a:bodyPr>
          <a:lstStyle>
            <a:lvl1pPr marL="0" indent="0">
              <a:buNone/>
              <a:defRPr sz="2000"/>
            </a:lvl1pPr>
          </a:lstStyle>
          <a:p>
            <a:pPr lvl="0"/>
            <a:r>
              <a:rPr lang="en-US"/>
              <a:t>Edit Master text styles</a:t>
            </a:r>
          </a:p>
        </p:txBody>
      </p:sp>
      <p:sp>
        <p:nvSpPr>
          <p:cNvPr id="19" name="Titelplatzhalter 1"/>
          <p:cNvSpPr>
            <a:spLocks noGrp="1"/>
          </p:cNvSpPr>
          <p:nvPr>
            <p:ph type="title"/>
          </p:nvPr>
        </p:nvSpPr>
        <p:spPr>
          <a:xfrm>
            <a:off x="179512" y="1149592"/>
            <a:ext cx="7200000" cy="324000"/>
          </a:xfrm>
          <a:prstGeom prst="rect">
            <a:avLst/>
          </a:prstGeom>
        </p:spPr>
        <p:txBody>
          <a:bodyPr vert="horz" lIns="91440" tIns="45720" rIns="91440" bIns="45720" rtlCol="0" anchor="ctr">
            <a:normAutofit/>
          </a:bodyPr>
          <a:lstStyle/>
          <a:p>
            <a:r>
              <a:rPr lang="en-US"/>
              <a:t>Click to edit Master title style</a:t>
            </a:r>
            <a:endParaRPr lang="de-CH" dirty="0"/>
          </a:p>
        </p:txBody>
      </p:sp>
      <p:sp>
        <p:nvSpPr>
          <p:cNvPr id="6" name="Date Placeholder 5"/>
          <p:cNvSpPr>
            <a:spLocks noGrp="1"/>
          </p:cNvSpPr>
          <p:nvPr>
            <p:ph type="dt" sz="half" idx="14"/>
          </p:nvPr>
        </p:nvSpPr>
        <p:spPr/>
        <p:txBody>
          <a:bodyPr/>
          <a:lstStyle/>
          <a:p>
            <a:endParaRPr lang="de-DE"/>
          </a:p>
        </p:txBody>
      </p:sp>
      <p:sp>
        <p:nvSpPr>
          <p:cNvPr id="7" name="Footer Placeholder 6"/>
          <p:cNvSpPr>
            <a:spLocks noGrp="1"/>
          </p:cNvSpPr>
          <p:nvPr>
            <p:ph type="ftr" sz="quarter" idx="15"/>
          </p:nvPr>
        </p:nvSpPr>
        <p:spPr/>
        <p:txBody>
          <a:bodyPr/>
          <a:lstStyle/>
          <a:p>
            <a:endParaRPr lang="de-DE" dirty="0"/>
          </a:p>
        </p:txBody>
      </p:sp>
      <p:sp>
        <p:nvSpPr>
          <p:cNvPr id="8" name="Slide Number Placeholder 7"/>
          <p:cNvSpPr>
            <a:spLocks noGrp="1"/>
          </p:cNvSpPr>
          <p:nvPr>
            <p:ph type="sldNum" sz="quarter" idx="16"/>
          </p:nvPr>
        </p:nvSpPr>
        <p:spPr/>
        <p:txBody>
          <a:bodyPr/>
          <a:lstStyle/>
          <a:p>
            <a:fld id="{54543CB6-FA17-4D41-B947-609ACDD8DA3C}" type="slidenum">
              <a:rPr lang="de-DE" smtClean="0"/>
              <a:t>‹#›</a:t>
            </a:fld>
            <a:endParaRPr lang="de-DE" dirty="0"/>
          </a:p>
        </p:txBody>
      </p:sp>
    </p:spTree>
    <p:extLst>
      <p:ext uri="{BB962C8B-B14F-4D97-AF65-F5344CB8AC3E}">
        <p14:creationId xmlns:p14="http://schemas.microsoft.com/office/powerpoint/2010/main" val="3199875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179388" y="1491630"/>
            <a:ext cx="4176000" cy="3456384"/>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4" name="Inhaltsplatzhalter 3"/>
          <p:cNvSpPr>
            <a:spLocks noGrp="1"/>
          </p:cNvSpPr>
          <p:nvPr>
            <p:ph sz="half" idx="2"/>
          </p:nvPr>
        </p:nvSpPr>
        <p:spPr>
          <a:xfrm>
            <a:off x="4644000" y="1491630"/>
            <a:ext cx="4176000" cy="3456384"/>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3" name="Titel 12"/>
          <p:cNvSpPr>
            <a:spLocks noGrp="1"/>
          </p:cNvSpPr>
          <p:nvPr>
            <p:ph type="title"/>
          </p:nvPr>
        </p:nvSpPr>
        <p:spPr>
          <a:xfrm>
            <a:off x="179512" y="1149628"/>
            <a:ext cx="8280432" cy="324000"/>
          </a:xfrm>
        </p:spPr>
        <p:txBody>
          <a:bodyPr/>
          <a:lstStyle/>
          <a:p>
            <a:r>
              <a:rPr lang="en-US"/>
              <a:t>Click to edit Master title style</a:t>
            </a:r>
            <a:endParaRPr lang="de-CH"/>
          </a:p>
        </p:txBody>
      </p:sp>
      <p:sp>
        <p:nvSpPr>
          <p:cNvPr id="2" name="Date Placeholder 1"/>
          <p:cNvSpPr>
            <a:spLocks noGrp="1"/>
          </p:cNvSpPr>
          <p:nvPr>
            <p:ph type="dt" sz="half" idx="10"/>
          </p:nvPr>
        </p:nvSpPr>
        <p:spPr/>
        <p:txBody>
          <a:bodyPr/>
          <a:lstStyle/>
          <a:p>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54543CB6-FA17-4D41-B947-609ACDD8DA3C}" type="slidenum">
              <a:rPr lang="de-DE" smtClean="0"/>
              <a:t>‹#›</a:t>
            </a:fld>
            <a:endParaRPr lang="de-DE" dirty="0"/>
          </a:p>
        </p:txBody>
      </p:sp>
    </p:spTree>
    <p:extLst>
      <p:ext uri="{BB962C8B-B14F-4D97-AF65-F5344CB8AC3E}">
        <p14:creationId xmlns:p14="http://schemas.microsoft.com/office/powerpoint/2010/main" val="1450321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de-DE"/>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fld id="{54543CB6-FA17-4D41-B947-609ACDD8DA3C}" type="slidenum">
              <a:rPr lang="de-DE" smtClean="0"/>
              <a:t>‹#›</a:t>
            </a:fld>
            <a:endParaRPr lang="de-DE" dirty="0"/>
          </a:p>
        </p:txBody>
      </p:sp>
    </p:spTree>
    <p:extLst>
      <p:ext uri="{BB962C8B-B14F-4D97-AF65-F5344CB8AC3E}">
        <p14:creationId xmlns:p14="http://schemas.microsoft.com/office/powerpoint/2010/main" val="3333873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79388" y="357189"/>
            <a:ext cx="8229600" cy="378619"/>
          </a:xfrm>
        </p:spPr>
        <p:txBody>
          <a:bodyPr/>
          <a:lstStyle/>
          <a:p>
            <a:r>
              <a:rPr lang="de-DE"/>
              <a:t>Titelmasterformat durch Klicken bearbeiten</a:t>
            </a:r>
            <a:endParaRPr lang="de-CH"/>
          </a:p>
        </p:txBody>
      </p:sp>
      <p:sp>
        <p:nvSpPr>
          <p:cNvPr id="3" name="Inhaltsplatzhalter 2"/>
          <p:cNvSpPr>
            <a:spLocks noGrp="1"/>
          </p:cNvSpPr>
          <p:nvPr>
            <p:ph idx="1"/>
          </p:nvPr>
        </p:nvSpPr>
        <p:spPr>
          <a:xfrm>
            <a:off x="179388" y="735806"/>
            <a:ext cx="8229600" cy="323850"/>
          </a:xfrm>
        </p:spPr>
        <p:txBody>
          <a:bodyPr/>
          <a:lstStyle>
            <a:lvl1pPr>
              <a:defRPr sz="1500"/>
            </a:lvl1pPr>
            <a:lvl2pPr>
              <a:defRPr sz="1500"/>
            </a:lvl2pPr>
            <a:lvl3pPr>
              <a:defRPr sz="1500"/>
            </a:lvl3pPr>
            <a:lvl4pPr>
              <a:defRPr sz="1500"/>
            </a:lvl4pPr>
            <a:lvl5pPr>
              <a:defRPr sz="1500"/>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1594998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14282" y="378000"/>
            <a:ext cx="7215238" cy="321471"/>
          </a:xfrm>
          <a:prstGeom prst="rect">
            <a:avLst/>
          </a:prstGeom>
        </p:spPr>
        <p:txBody>
          <a:bodyPr/>
          <a:lstStyle>
            <a:lvl1pPr algn="l">
              <a:defRPr sz="1875" b="1">
                <a:latin typeface="+mj-lt"/>
                <a:cs typeface="Arial" pitchFamily="34" charset="0"/>
              </a:defRPr>
            </a:lvl1pPr>
          </a:lstStyle>
          <a:p>
            <a:r>
              <a:rPr lang="de-DE" dirty="0"/>
              <a:t>Titelmasterformat durch Klicken bearbeiten</a:t>
            </a:r>
            <a:endParaRPr lang="de-CH" dirty="0"/>
          </a:p>
        </p:txBody>
      </p:sp>
      <p:sp>
        <p:nvSpPr>
          <p:cNvPr id="3" name="Inhaltsplatzhalter 2"/>
          <p:cNvSpPr>
            <a:spLocks noGrp="1"/>
          </p:cNvSpPr>
          <p:nvPr>
            <p:ph idx="1"/>
          </p:nvPr>
        </p:nvSpPr>
        <p:spPr>
          <a:xfrm>
            <a:off x="214282" y="1296000"/>
            <a:ext cx="4176000" cy="3780000"/>
          </a:xfrm>
          <a:prstGeom prst="rect">
            <a:avLst/>
          </a:prstGeom>
        </p:spPr>
        <p:txBody>
          <a:bodyPr/>
          <a:lstStyle>
            <a:lvl1pPr marL="0" indent="0">
              <a:spcBef>
                <a:spcPts val="0"/>
              </a:spcBef>
              <a:buNone/>
              <a:defRPr sz="1350" baseline="0">
                <a:latin typeface="+mn-lt"/>
                <a:cs typeface="Arial" pitchFamily="34" charset="0"/>
              </a:defRPr>
            </a:lvl1pPr>
            <a:lvl2pPr>
              <a:defRPr sz="1500">
                <a:latin typeface="+mn-lt"/>
                <a:cs typeface="Arial" pitchFamily="34" charset="0"/>
              </a:defRPr>
            </a:lvl2pPr>
            <a:lvl3pPr>
              <a:defRPr sz="1500">
                <a:latin typeface="+mn-lt"/>
                <a:cs typeface="Arial" pitchFamily="34" charset="0"/>
              </a:defRPr>
            </a:lvl3pPr>
            <a:lvl4pPr>
              <a:defRPr sz="1500">
                <a:latin typeface="+mn-lt"/>
                <a:cs typeface="Arial" pitchFamily="34" charset="0"/>
              </a:defRPr>
            </a:lvl4pPr>
            <a:lvl5pPr>
              <a:defRPr sz="1500">
                <a:latin typeface="+mn-lt"/>
                <a:cs typeface="Arial" pitchFamily="34" charset="0"/>
              </a:defRPr>
            </a:lvl5pPr>
          </a:lstStyle>
          <a:p>
            <a:pPr lvl="0"/>
            <a:r>
              <a:rPr lang="de-DE" dirty="0"/>
              <a:t>Textmasterformate durch Klicken bearbeiten</a:t>
            </a:r>
          </a:p>
        </p:txBody>
      </p:sp>
      <p:sp>
        <p:nvSpPr>
          <p:cNvPr id="9" name="Textplatzhalter 8"/>
          <p:cNvSpPr>
            <a:spLocks noGrp="1"/>
          </p:cNvSpPr>
          <p:nvPr>
            <p:ph type="body" sz="quarter" idx="13"/>
          </p:nvPr>
        </p:nvSpPr>
        <p:spPr>
          <a:xfrm>
            <a:off x="214282" y="702000"/>
            <a:ext cx="8640000" cy="267893"/>
          </a:xfrm>
          <a:prstGeom prst="rect">
            <a:avLst/>
          </a:prstGeom>
        </p:spPr>
        <p:txBody>
          <a:bodyPr/>
          <a:lstStyle>
            <a:lvl1pPr>
              <a:buNone/>
              <a:defRPr sz="1500" baseline="0">
                <a:latin typeface="+mj-lt"/>
                <a:cs typeface="Arial" pitchFamily="34" charset="0"/>
              </a:defRPr>
            </a:lvl1pPr>
          </a:lstStyle>
          <a:p>
            <a:pPr lvl="0"/>
            <a:r>
              <a:rPr lang="de-DE" dirty="0"/>
              <a:t>Textmasterformate durch Klicken bearbeiten</a:t>
            </a:r>
          </a:p>
        </p:txBody>
      </p:sp>
      <p:sp>
        <p:nvSpPr>
          <p:cNvPr id="11" name="Textplatzhalter 10"/>
          <p:cNvSpPr>
            <a:spLocks noGrp="1"/>
          </p:cNvSpPr>
          <p:nvPr>
            <p:ph type="body" sz="quarter" idx="14"/>
          </p:nvPr>
        </p:nvSpPr>
        <p:spPr>
          <a:xfrm>
            <a:off x="7560000" y="378001"/>
            <a:ext cx="1303200" cy="160735"/>
          </a:xfrm>
          <a:prstGeom prst="rect">
            <a:avLst/>
          </a:prstGeom>
        </p:spPr>
        <p:txBody>
          <a:bodyPr/>
          <a:lstStyle>
            <a:lvl1pPr algn="r">
              <a:buNone/>
              <a:defRPr sz="750" b="1"/>
            </a:lvl1pPr>
          </a:lstStyle>
          <a:p>
            <a:pPr lvl="0"/>
            <a:r>
              <a:rPr lang="de-DE" dirty="0"/>
              <a:t>Textmasterformate durch Klicken bearbeiten</a:t>
            </a:r>
          </a:p>
        </p:txBody>
      </p:sp>
      <p:sp>
        <p:nvSpPr>
          <p:cNvPr id="6" name="Inhaltsplatzhalter 2"/>
          <p:cNvSpPr>
            <a:spLocks noGrp="1"/>
          </p:cNvSpPr>
          <p:nvPr>
            <p:ph idx="15"/>
          </p:nvPr>
        </p:nvSpPr>
        <p:spPr>
          <a:xfrm>
            <a:off x="4643438" y="1296000"/>
            <a:ext cx="4176000" cy="3780000"/>
          </a:xfrm>
          <a:prstGeom prst="rect">
            <a:avLst/>
          </a:prstGeom>
        </p:spPr>
        <p:txBody>
          <a:bodyPr/>
          <a:lstStyle>
            <a:lvl1pPr marL="0" indent="0">
              <a:spcBef>
                <a:spcPts val="0"/>
              </a:spcBef>
              <a:buNone/>
              <a:defRPr lang="de-DE" sz="1350" baseline="0" dirty="0" smtClean="0"/>
            </a:lvl1pPr>
            <a:lvl2pPr>
              <a:defRPr sz="1500">
                <a:latin typeface="+mn-lt"/>
                <a:cs typeface="Arial" pitchFamily="34" charset="0"/>
              </a:defRPr>
            </a:lvl2pPr>
            <a:lvl3pPr>
              <a:defRPr sz="1500">
                <a:latin typeface="+mn-lt"/>
                <a:cs typeface="Arial" pitchFamily="34" charset="0"/>
              </a:defRPr>
            </a:lvl3pPr>
            <a:lvl4pPr>
              <a:defRPr sz="1500">
                <a:latin typeface="+mn-lt"/>
                <a:cs typeface="Arial" pitchFamily="34" charset="0"/>
              </a:defRPr>
            </a:lvl4pPr>
            <a:lvl5pPr>
              <a:defRPr sz="1500">
                <a:latin typeface="+mn-lt"/>
                <a:cs typeface="Arial" pitchFamily="34" charset="0"/>
              </a:defRPr>
            </a:lvl5pPr>
          </a:lstStyle>
          <a:p>
            <a:pPr lvl="0"/>
            <a:r>
              <a:rPr lang="de-DE" dirty="0"/>
              <a:t>Textmasterformate durch Klicken bearbeiten</a:t>
            </a:r>
          </a:p>
        </p:txBody>
      </p:sp>
    </p:spTree>
    <p:extLst>
      <p:ext uri="{BB962C8B-B14F-4D97-AF65-F5344CB8AC3E}">
        <p14:creationId xmlns:p14="http://schemas.microsoft.com/office/powerpoint/2010/main" val="797507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0" name="Bildplatzhalter 11"/>
          <p:cNvSpPr>
            <a:spLocks noGrp="1"/>
          </p:cNvSpPr>
          <p:nvPr>
            <p:ph type="pic" sz="quarter" idx="16"/>
          </p:nvPr>
        </p:nvSpPr>
        <p:spPr>
          <a:xfrm>
            <a:off x="-361" y="1044178"/>
            <a:ext cx="8387999" cy="3563999"/>
          </a:xfrm>
          <a:solidFill>
            <a:schemeClr val="accent1">
              <a:lumMod val="20000"/>
              <a:lumOff val="80000"/>
            </a:schemeClr>
          </a:solidFill>
        </p:spPr>
        <p:txBody>
          <a:bodyPr/>
          <a:lstStyle/>
          <a:p>
            <a:endParaRPr lang="en-GB" dirty="0"/>
          </a:p>
        </p:txBody>
      </p:sp>
      <p:sp>
        <p:nvSpPr>
          <p:cNvPr id="2" name="Titel 1"/>
          <p:cNvSpPr>
            <a:spLocks noGrp="1"/>
          </p:cNvSpPr>
          <p:nvPr>
            <p:ph type="ctrTitle" hasCustomPrompt="1"/>
          </p:nvPr>
        </p:nvSpPr>
        <p:spPr>
          <a:xfrm>
            <a:off x="1" y="1509713"/>
            <a:ext cx="6587999" cy="1215000"/>
          </a:xfrm>
          <a:solidFill>
            <a:schemeClr val="accent1">
              <a:alpha val="95000"/>
            </a:schemeClr>
          </a:solidFill>
          <a:ln>
            <a:noFill/>
          </a:ln>
        </p:spPr>
        <p:txBody>
          <a:bodyPr lIns="540000" tIns="180000" rIns="180000" bIns="180000" anchor="ctr" anchorCtr="0">
            <a:noAutofit/>
          </a:bodyPr>
          <a:lstStyle>
            <a:lvl1pPr>
              <a:lnSpc>
                <a:spcPct val="100000"/>
              </a:lnSpc>
              <a:defRPr sz="2400" b="1" cap="none" spc="75" baseline="0">
                <a:solidFill>
                  <a:schemeClr val="bg1"/>
                </a:solidFill>
              </a:defRPr>
            </a:lvl1pPr>
          </a:lstStyle>
          <a:p>
            <a:r>
              <a:rPr lang="en-US" noProof="0" dirty="0"/>
              <a:t>Click to edit title</a:t>
            </a:r>
          </a:p>
        </p:txBody>
      </p:sp>
      <p:sp>
        <p:nvSpPr>
          <p:cNvPr id="3" name="Untertitel 2"/>
          <p:cNvSpPr>
            <a:spLocks noGrp="1"/>
          </p:cNvSpPr>
          <p:nvPr>
            <p:ph type="subTitle" idx="1" hasCustomPrompt="1"/>
          </p:nvPr>
        </p:nvSpPr>
        <p:spPr>
          <a:xfrm>
            <a:off x="1" y="2771531"/>
            <a:ext cx="6587999" cy="321875"/>
          </a:xfrm>
          <a:solidFill>
            <a:schemeClr val="accent1">
              <a:alpha val="95000"/>
            </a:schemeClr>
          </a:solidFill>
          <a:ln>
            <a:noFill/>
          </a:ln>
        </p:spPr>
        <p:txBody>
          <a:bodyPr lIns="540000" tIns="180000" rIns="180000" bIns="180000" anchor="ctr" anchorCtr="0">
            <a:noAutofit/>
          </a:bodyPr>
          <a:lstStyle>
            <a:lvl1pPr marL="0" indent="0" algn="l">
              <a:buNone/>
              <a:defRPr sz="975" b="1" cap="all" spc="75"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Click to edit subtitle</a:t>
            </a:r>
          </a:p>
        </p:txBody>
      </p:sp>
      <p:sp>
        <p:nvSpPr>
          <p:cNvPr id="5" name="Rechteck 4"/>
          <p:cNvSpPr/>
          <p:nvPr userDrawn="1"/>
        </p:nvSpPr>
        <p:spPr>
          <a:xfrm>
            <a:off x="9071999" y="1521224"/>
            <a:ext cx="72000" cy="1215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sp>
        <p:nvSpPr>
          <p:cNvPr id="7" name="Bildplatzhalter 6"/>
          <p:cNvSpPr>
            <a:spLocks noGrp="1"/>
          </p:cNvSpPr>
          <p:nvPr>
            <p:ph type="pic" sz="quarter" idx="10"/>
          </p:nvPr>
        </p:nvSpPr>
        <p:spPr>
          <a:xfrm>
            <a:off x="6736633" y="3414889"/>
            <a:ext cx="2047005" cy="1485902"/>
          </a:xfrm>
          <a:solidFill>
            <a:schemeClr val="accent1">
              <a:lumMod val="40000"/>
              <a:lumOff val="60000"/>
            </a:schemeClr>
          </a:solidFill>
          <a:ln w="63500">
            <a:solidFill>
              <a:schemeClr val="bg1"/>
            </a:solidFill>
          </a:ln>
        </p:spPr>
        <p:txBody>
          <a:bodyPr/>
          <a:lstStyle>
            <a:lvl1pPr>
              <a:defRPr>
                <a:ln>
                  <a:noFill/>
                </a:ln>
                <a:solidFill>
                  <a:srgbClr val="000000"/>
                </a:solidFill>
              </a:defRPr>
            </a:lvl1pPr>
          </a:lstStyle>
          <a:p>
            <a:endParaRPr lang="en-GB" dirty="0"/>
          </a:p>
        </p:txBody>
      </p:sp>
      <p:sp>
        <p:nvSpPr>
          <p:cNvPr id="9" name="TextBox 8"/>
          <p:cNvSpPr txBox="1"/>
          <p:nvPr userDrawn="1"/>
        </p:nvSpPr>
        <p:spPr>
          <a:xfrm>
            <a:off x="349334" y="4733976"/>
            <a:ext cx="2380780" cy="253916"/>
          </a:xfrm>
          <a:prstGeom prst="rect">
            <a:avLst/>
          </a:prstGeom>
          <a:noFill/>
        </p:spPr>
        <p:txBody>
          <a:bodyPr wrap="none" rtlCol="0">
            <a:spAutoFit/>
          </a:bodyPr>
          <a:lstStyle/>
          <a:p>
            <a:r>
              <a:rPr lang="en-ZA" sz="1050" b="1" dirty="0">
                <a:solidFill>
                  <a:schemeClr val="accent1"/>
                </a:solidFill>
                <a:latin typeface="Arial" panose="020B0604020202020204" pitchFamily="34" charset="0"/>
                <a:cs typeface="Arial" panose="020B0604020202020204" pitchFamily="34" charset="0"/>
              </a:rPr>
              <a:t>Building Leaders &amp; Making Impact</a:t>
            </a:r>
            <a:endParaRPr lang="en-GB" sz="105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205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178900" y="1614492"/>
            <a:ext cx="8814288" cy="3414709"/>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3" name="Textplatzhalter 12"/>
          <p:cNvSpPr>
            <a:spLocks noGrp="1"/>
          </p:cNvSpPr>
          <p:nvPr>
            <p:ph type="body" sz="quarter" idx="13"/>
          </p:nvPr>
        </p:nvSpPr>
        <p:spPr>
          <a:xfrm>
            <a:off x="178900" y="1112876"/>
            <a:ext cx="8814289" cy="324000"/>
          </a:xfrm>
        </p:spPr>
        <p:txBody>
          <a:bodyPr>
            <a:normAutofit/>
          </a:bodyPr>
          <a:lstStyle>
            <a:lvl1pPr marL="0" indent="0">
              <a:buNone/>
              <a:defRPr sz="1650"/>
            </a:lvl1pPr>
          </a:lstStyle>
          <a:p>
            <a:pPr lvl="0"/>
            <a:r>
              <a:rPr lang="en-US"/>
              <a:t>Click to edit Master text styles</a:t>
            </a:r>
          </a:p>
        </p:txBody>
      </p:sp>
      <p:sp>
        <p:nvSpPr>
          <p:cNvPr id="19" name="Titelplatzhalter 1"/>
          <p:cNvSpPr>
            <a:spLocks noGrp="1"/>
          </p:cNvSpPr>
          <p:nvPr>
            <p:ph type="title"/>
          </p:nvPr>
        </p:nvSpPr>
        <p:spPr>
          <a:xfrm>
            <a:off x="179512" y="767494"/>
            <a:ext cx="8813676" cy="324000"/>
          </a:xfrm>
          <a:prstGeom prst="rect">
            <a:avLst/>
          </a:prstGeom>
        </p:spPr>
        <p:txBody>
          <a:bodyPr vert="horz" lIns="91440" tIns="45720" rIns="91440" bIns="45720" rtlCol="0" anchor="ctr">
            <a:noAutofit/>
          </a:bodyPr>
          <a:lstStyle>
            <a:lvl1pPr>
              <a:defRPr sz="2025"/>
            </a:lvl1pPr>
          </a:lstStyle>
          <a:p>
            <a:r>
              <a:rPr lang="en-US"/>
              <a:t>Click to edit Master title style</a:t>
            </a:r>
            <a:endParaRPr lang="de-CH" dirty="0"/>
          </a:p>
        </p:txBody>
      </p:sp>
    </p:spTree>
    <p:extLst>
      <p:ext uri="{BB962C8B-B14F-4D97-AF65-F5344CB8AC3E}">
        <p14:creationId xmlns:p14="http://schemas.microsoft.com/office/powerpoint/2010/main" val="2623477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79512" y="1077620"/>
            <a:ext cx="8280432" cy="324000"/>
          </a:xfrm>
          <a:prstGeom prst="rect">
            <a:avLst/>
          </a:prstGeom>
        </p:spPr>
        <p:txBody>
          <a:bodyPr vert="horz" lIns="91440" tIns="45720" rIns="91440" bIns="45720" rtlCol="0" anchor="ctr">
            <a:normAutofit/>
          </a:bodyPr>
          <a:lstStyle/>
          <a:p>
            <a:r>
              <a:rPr lang="de-DE" dirty="0"/>
              <a:t>Titelmasterformat durch Klicken bearbeiten</a:t>
            </a:r>
            <a:endParaRPr lang="de-CH" dirty="0"/>
          </a:p>
        </p:txBody>
      </p:sp>
      <p:sp>
        <p:nvSpPr>
          <p:cNvPr id="3" name="Textplatzhalter 2"/>
          <p:cNvSpPr>
            <a:spLocks noGrp="1"/>
          </p:cNvSpPr>
          <p:nvPr>
            <p:ph type="body" idx="1"/>
          </p:nvPr>
        </p:nvSpPr>
        <p:spPr>
          <a:xfrm>
            <a:off x="180000" y="1545636"/>
            <a:ext cx="8640000" cy="3258362"/>
          </a:xfrm>
          <a:prstGeom prst="rect">
            <a:avLst/>
          </a:prstGeom>
        </p:spPr>
        <p:txBody>
          <a:bodyPr vert="horz" lIns="91440" tIns="45720" rIns="91440" bIns="45720" rtlCol="0">
            <a:normAutofit/>
          </a:bodyPr>
          <a:lstStyle/>
          <a:p>
            <a:pPr lvl="0"/>
            <a:r>
              <a:rPr lang="de-DE" dirty="0"/>
              <a:t>Textmasterformat bearbeiten</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de-DE"/>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000">
                <a:solidFill>
                  <a:schemeClr val="tx1">
                    <a:tint val="75000"/>
                  </a:schemeClr>
                </a:solidFill>
              </a:defRPr>
            </a:lvl1pPr>
          </a:lstStyle>
          <a:p>
            <a:fld id="{54543CB6-FA17-4D41-B947-609ACDD8DA3C}" type="slidenum">
              <a:rPr lang="de-DE" smtClean="0"/>
              <a:pPr/>
              <a:t>‹#›</a:t>
            </a:fld>
            <a:endParaRPr lang="de-DE" dirty="0"/>
          </a:p>
        </p:txBody>
      </p:sp>
    </p:spTree>
    <p:extLst>
      <p:ext uri="{BB962C8B-B14F-4D97-AF65-F5344CB8AC3E}">
        <p14:creationId xmlns:p14="http://schemas.microsoft.com/office/powerpoint/2010/main" val="35066290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79" r:id="rId6"/>
    <p:sldLayoutId id="2147483680" r:id="rId7"/>
    <p:sldLayoutId id="2147483681" r:id="rId8"/>
  </p:sldLayoutIdLst>
  <p:hf hdr="0" ftr="0" dt="0"/>
  <p:txStyles>
    <p:titleStyle>
      <a:lvl1pPr algn="l" defTabSz="914400" rtl="0" eaLnBrk="1" latinLnBrk="0" hangingPunct="1">
        <a:spcBef>
          <a:spcPct val="0"/>
        </a:spcBef>
        <a:buNone/>
        <a:defRPr sz="2500" b="1" kern="1200">
          <a:solidFill>
            <a:schemeClr val="tx1"/>
          </a:solidFill>
          <a:latin typeface="+mj-lt"/>
          <a:ea typeface="+mj-ea"/>
          <a:cs typeface="+mj-cs"/>
        </a:defRPr>
      </a:lvl1pPr>
    </p:titleStyle>
    <p:body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png"/><Relationship Id="rId7" Type="http://schemas.openxmlformats.org/officeDocument/2006/relationships/image" Target="../media/image18.jpg"/><Relationship Id="rId12" Type="http://schemas.openxmlformats.org/officeDocument/2006/relationships/image" Target="../media/image23.jpeg"/><Relationship Id="rId17" Type="http://schemas.openxmlformats.org/officeDocument/2006/relationships/image" Target="../media/image8.JPG"/><Relationship Id="rId2" Type="http://schemas.openxmlformats.org/officeDocument/2006/relationships/notesSlide" Target="../notesSlides/notesSlide6.xml"/><Relationship Id="rId16"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7.jp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5.jpg"/><Relationship Id="rId9" Type="http://schemas.openxmlformats.org/officeDocument/2006/relationships/image" Target="../media/image20.jpeg"/><Relationship Id="rId1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10" Type="http://schemas.microsoft.com/office/2007/relationships/hdphoto" Target="../media/hdphoto2.wdp"/><Relationship Id="rId4" Type="http://schemas.openxmlformats.org/officeDocument/2006/relationships/image" Target="../media/image32.emf"/><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NDYFVgH4O3A"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youtu.be/FvXi6srkeLk"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bVsMCIy11_4" TargetMode="External"/><Relationship Id="rId2" Type="http://schemas.openxmlformats.org/officeDocument/2006/relationships/hyperlink" Target="https://youtu.be/QaYMbub4ljw" TargetMode="Externa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emf"/><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youtu.be/lAE7YKK0TkA"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youtu.be/qnoF7QLIPYQ"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30.emf"/><Relationship Id="rId1" Type="http://schemas.openxmlformats.org/officeDocument/2006/relationships/slideLayout" Target="../slideLayouts/slideLayout5.xml"/><Relationship Id="rId6" Type="http://schemas.openxmlformats.org/officeDocument/2006/relationships/image" Target="../media/image34.emf"/><Relationship Id="rId5" Type="http://schemas.openxmlformats.org/officeDocument/2006/relationships/image" Target="../media/image33.emf"/><Relationship Id="rId10" Type="http://schemas.microsoft.com/office/2007/relationships/hdphoto" Target="../media/hdphoto2.wdp"/><Relationship Id="rId4" Type="http://schemas.openxmlformats.org/officeDocument/2006/relationships/image" Target="../media/image32.emf"/><Relationship Id="rId9" Type="http://schemas.openxmlformats.org/officeDocument/2006/relationships/image" Target="../media/image43.png"/></Relationships>
</file>

<file path=ppt/slides/_rels/slide4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97.emf"/></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99.jpeg"/><Relationship Id="rId5" Type="http://schemas.openxmlformats.org/officeDocument/2006/relationships/image" Target="../media/image97.emf"/><Relationship Id="rId4" Type="http://schemas.openxmlformats.org/officeDocument/2006/relationships/oleObject" Target="../embeddings/oleObject2.bin"/></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97.emf"/></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mailto:Catarina.dallaTorre@eawag.ch" TargetMode="External"/><Relationship Id="rId1" Type="http://schemas.openxmlformats.org/officeDocument/2006/relationships/slideLayout" Target="../slideLayouts/slideLayout5.xml"/><Relationship Id="rId6" Type="http://schemas.openxmlformats.org/officeDocument/2006/relationships/image" Target="../media/image103.jpg"/><Relationship Id="rId5" Type="http://schemas.openxmlformats.org/officeDocument/2006/relationships/image" Target="../media/image102.jpeg"/><Relationship Id="rId4" Type="http://schemas.openxmlformats.org/officeDocument/2006/relationships/image" Target="../media/image101.jpe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657350"/>
            <a:ext cx="8785224" cy="818516"/>
          </a:xfrm>
        </p:spPr>
        <p:txBody>
          <a:bodyPr>
            <a:normAutofit/>
          </a:bodyPr>
          <a:lstStyle/>
          <a:p>
            <a:r>
              <a:rPr lang="en-US" sz="3200" dirty="0">
                <a:solidFill>
                  <a:schemeClr val="tx1"/>
                </a:solidFill>
              </a:rPr>
              <a:t>Water supply from source to consumer</a:t>
            </a:r>
          </a:p>
        </p:txBody>
      </p:sp>
      <p:sp>
        <p:nvSpPr>
          <p:cNvPr id="3" name="Subtitle 2"/>
          <p:cNvSpPr>
            <a:spLocks noGrp="1"/>
          </p:cNvSpPr>
          <p:nvPr>
            <p:ph type="subTitle" idx="1"/>
          </p:nvPr>
        </p:nvSpPr>
        <p:spPr>
          <a:xfrm>
            <a:off x="179389" y="2800350"/>
            <a:ext cx="8785224" cy="351000"/>
          </a:xfrm>
        </p:spPr>
        <p:txBody>
          <a:bodyPr>
            <a:noAutofit/>
          </a:bodyPr>
          <a:lstStyle/>
          <a:p>
            <a:r>
              <a:rPr lang="en-US" sz="2100" dirty="0">
                <a:solidFill>
                  <a:schemeClr val="tx1"/>
                </a:solidFill>
              </a:rPr>
              <a:t>Marisa Boller</a:t>
            </a:r>
          </a:p>
          <a:p>
            <a:r>
              <a:rPr lang="en-US" sz="1600" dirty="0">
                <a:solidFill>
                  <a:schemeClr val="tx1"/>
                </a:solidFill>
              </a:rPr>
              <a:t>ENV 402 Lecture #9</a:t>
            </a:r>
          </a:p>
          <a:p>
            <a:r>
              <a:rPr lang="en-US" sz="1600" dirty="0">
                <a:solidFill>
                  <a:schemeClr val="tx1"/>
                </a:solidFill>
              </a:rPr>
              <a:t>EPFL, GRA 331</a:t>
            </a:r>
            <a:endParaRPr lang="de-CH" sz="1600" dirty="0">
              <a:solidFill>
                <a:schemeClr val="tx1"/>
              </a:solidFill>
            </a:endParaRPr>
          </a:p>
          <a:p>
            <a:r>
              <a:rPr lang="en-US" sz="1600" dirty="0">
                <a:solidFill>
                  <a:schemeClr val="tx1"/>
                </a:solidFill>
              </a:rPr>
              <a:t>14 November 2024</a:t>
            </a:r>
          </a:p>
          <a:p>
            <a:r>
              <a:rPr lang="en-US" sz="1600" dirty="0">
                <a:solidFill>
                  <a:schemeClr val="tx1"/>
                </a:solidFill>
              </a:rPr>
              <a:t>10:15-12:00</a:t>
            </a:r>
          </a:p>
          <a:p>
            <a:endParaRPr lang="en-US" sz="1400" dirty="0">
              <a:solidFill>
                <a:schemeClr val="tx1"/>
              </a:solidFill>
            </a:endParaRPr>
          </a:p>
          <a:p>
            <a:r>
              <a:rPr lang="en-US" sz="2100" dirty="0">
                <a:solidFill>
                  <a:schemeClr val="tx1"/>
                </a:solidFill>
              </a:rPr>
              <a:t> </a:t>
            </a:r>
            <a:endParaRPr lang="en-US" sz="2100" dirty="0">
              <a:solidFill>
                <a:srgbClr val="FF0000"/>
              </a:solidFill>
            </a:endParaRPr>
          </a:p>
        </p:txBody>
      </p:sp>
    </p:spTree>
    <p:extLst>
      <p:ext uri="{BB962C8B-B14F-4D97-AF65-F5344CB8AC3E}">
        <p14:creationId xmlns:p14="http://schemas.microsoft.com/office/powerpoint/2010/main" val="1095539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36754" y="2553783"/>
            <a:ext cx="1231323" cy="25897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5" name="Rectangle 4"/>
          <p:cNvSpPr/>
          <p:nvPr/>
        </p:nvSpPr>
        <p:spPr>
          <a:xfrm>
            <a:off x="7921581" y="1169477"/>
            <a:ext cx="1231323" cy="2930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 name="TextBox 2"/>
          <p:cNvSpPr txBox="1"/>
          <p:nvPr/>
        </p:nvSpPr>
        <p:spPr>
          <a:xfrm>
            <a:off x="245328" y="283660"/>
            <a:ext cx="6384072" cy="461665"/>
          </a:xfrm>
          <a:prstGeom prst="rect">
            <a:avLst/>
          </a:prstGeom>
          <a:noFill/>
        </p:spPr>
        <p:txBody>
          <a:bodyPr wrap="square" rtlCol="0">
            <a:spAutoFit/>
          </a:bodyPr>
          <a:lstStyle/>
          <a:p>
            <a:r>
              <a:rPr lang="en-US" sz="2400" b="1" dirty="0">
                <a:solidFill>
                  <a:schemeClr val="bg1"/>
                </a:solidFill>
                <a:latin typeface="Arial Unicode MS"/>
              </a:rPr>
              <a:t>Objectives of the Water Compendium</a:t>
            </a:r>
          </a:p>
        </p:txBody>
      </p:sp>
      <p:sp>
        <p:nvSpPr>
          <p:cNvPr id="14" name="Rectangle 13"/>
          <p:cNvSpPr/>
          <p:nvPr/>
        </p:nvSpPr>
        <p:spPr>
          <a:xfrm>
            <a:off x="1371600" y="4686300"/>
            <a:ext cx="2763982" cy="342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grpSp>
        <p:nvGrpSpPr>
          <p:cNvPr id="21" name="Gruppieren 25"/>
          <p:cNvGrpSpPr/>
          <p:nvPr/>
        </p:nvGrpSpPr>
        <p:grpSpPr>
          <a:xfrm>
            <a:off x="1066800" y="2553782"/>
            <a:ext cx="4286250" cy="2244701"/>
            <a:chOff x="-126908" y="3233131"/>
            <a:chExt cx="10825121" cy="5778044"/>
          </a:xfrm>
        </p:grpSpPr>
        <p:pic>
          <p:nvPicPr>
            <p:cNvPr id="22" name="Grafik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90984" y="3463063"/>
              <a:ext cx="1892358" cy="2477161"/>
            </a:xfrm>
            <a:prstGeom prst="rect">
              <a:avLst/>
            </a:prstGeom>
          </p:spPr>
        </p:pic>
        <p:pic>
          <p:nvPicPr>
            <p:cNvPr id="23" name="Grafik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06673" y="5527259"/>
              <a:ext cx="2361029" cy="3148928"/>
            </a:xfrm>
            <a:prstGeom prst="rect">
              <a:avLst/>
            </a:prstGeom>
          </p:spPr>
        </p:pic>
        <p:pic>
          <p:nvPicPr>
            <p:cNvPr id="24" name="Grafik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26186" y="3233131"/>
              <a:ext cx="2086566" cy="2769808"/>
            </a:xfrm>
            <a:prstGeom prst="rect">
              <a:avLst/>
            </a:prstGeom>
          </p:spPr>
        </p:pic>
        <p:pic>
          <p:nvPicPr>
            <p:cNvPr id="25" name="Grafik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6908" y="3684015"/>
              <a:ext cx="1461431" cy="1478647"/>
            </a:xfrm>
            <a:prstGeom prst="rect">
              <a:avLst/>
            </a:prstGeom>
          </p:spPr>
        </p:pic>
        <p:pic>
          <p:nvPicPr>
            <p:cNvPr id="27" name="Grafik 1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17306" y="4812731"/>
              <a:ext cx="1792535" cy="2380417"/>
            </a:xfrm>
            <a:prstGeom prst="rect">
              <a:avLst/>
            </a:prstGeom>
            <a:ln>
              <a:solidFill>
                <a:schemeClr val="tx1"/>
              </a:solidFill>
            </a:ln>
          </p:spPr>
        </p:pic>
        <p:pic>
          <p:nvPicPr>
            <p:cNvPr id="28" name="Grafik 1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80766" y="3527760"/>
              <a:ext cx="1944887" cy="2731287"/>
            </a:xfrm>
            <a:prstGeom prst="rect">
              <a:avLst/>
            </a:prstGeom>
          </p:spPr>
        </p:pic>
        <p:pic>
          <p:nvPicPr>
            <p:cNvPr id="29" name="Grafik 1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67171" y="3463063"/>
              <a:ext cx="2037458" cy="2718820"/>
            </a:xfrm>
            <a:prstGeom prst="rect">
              <a:avLst/>
            </a:prstGeom>
          </p:spPr>
        </p:pic>
        <p:pic>
          <p:nvPicPr>
            <p:cNvPr id="30" name="Grafik 1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6833" y="5041163"/>
              <a:ext cx="1734062" cy="2402250"/>
            </a:xfrm>
            <a:prstGeom prst="rect">
              <a:avLst/>
            </a:prstGeom>
          </p:spPr>
        </p:pic>
        <p:pic>
          <p:nvPicPr>
            <p:cNvPr id="31" name="Grafik 1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515556" y="5287046"/>
              <a:ext cx="1670797" cy="2357577"/>
            </a:xfrm>
            <a:prstGeom prst="rect">
              <a:avLst/>
            </a:prstGeom>
          </p:spPr>
        </p:pic>
        <p:pic>
          <p:nvPicPr>
            <p:cNvPr id="32" name="Grafik 1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561875" y="5527260"/>
              <a:ext cx="1553222" cy="2162157"/>
            </a:xfrm>
            <a:prstGeom prst="rect">
              <a:avLst/>
            </a:prstGeom>
          </p:spPr>
        </p:pic>
        <p:pic>
          <p:nvPicPr>
            <p:cNvPr id="33" name="Grafik 20"/>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883494" y="4791455"/>
              <a:ext cx="1814719" cy="2769808"/>
            </a:xfrm>
            <a:prstGeom prst="rect">
              <a:avLst/>
            </a:prstGeom>
          </p:spPr>
        </p:pic>
        <p:pic>
          <p:nvPicPr>
            <p:cNvPr id="34" name="Grafik 2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367725" y="4453749"/>
              <a:ext cx="1546983" cy="2185000"/>
            </a:xfrm>
            <a:prstGeom prst="rect">
              <a:avLst/>
            </a:prstGeom>
          </p:spPr>
        </p:pic>
        <p:pic>
          <p:nvPicPr>
            <p:cNvPr id="35" name="Grafik 22"/>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641489" y="4423339"/>
              <a:ext cx="1954031" cy="2612371"/>
            </a:xfrm>
            <a:prstGeom prst="rect">
              <a:avLst/>
            </a:prstGeom>
          </p:spPr>
        </p:pic>
        <p:pic>
          <p:nvPicPr>
            <p:cNvPr id="36" name="Grafik 23"/>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927289" y="6638750"/>
              <a:ext cx="1588267" cy="2372425"/>
            </a:xfrm>
            <a:prstGeom prst="rect">
              <a:avLst/>
            </a:prstGeom>
          </p:spPr>
        </p:pic>
      </p:grpSp>
      <p:sp>
        <p:nvSpPr>
          <p:cNvPr id="8" name="Right Brace 7"/>
          <p:cNvSpPr/>
          <p:nvPr/>
        </p:nvSpPr>
        <p:spPr>
          <a:xfrm>
            <a:off x="5572283" y="2762250"/>
            <a:ext cx="266880" cy="2101881"/>
          </a:xfrm>
          <a:prstGeom prst="rightBrace">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350"/>
          </a:p>
        </p:txBody>
      </p:sp>
      <p:sp>
        <p:nvSpPr>
          <p:cNvPr id="38" name="Textfeld 13"/>
          <p:cNvSpPr txBox="1"/>
          <p:nvPr/>
        </p:nvSpPr>
        <p:spPr>
          <a:xfrm>
            <a:off x="338051" y="964804"/>
            <a:ext cx="8202884" cy="1994903"/>
          </a:xfrm>
          <a:prstGeom prst="rect">
            <a:avLst/>
          </a:prstGeom>
          <a:noFill/>
        </p:spPr>
        <p:txBody>
          <a:bodyPr wrap="square" lIns="78230" tIns="39115" rIns="78230" bIns="39115" rtlCol="0">
            <a:spAutoFit/>
          </a:bodyPr>
          <a:lstStyle/>
          <a:p>
            <a:pPr marL="257175" indent="-257175">
              <a:buFont typeface="Wingdings" panose="05000000000000000000" pitchFamily="2" charset="2"/>
              <a:buChar char="à"/>
            </a:pPr>
            <a:r>
              <a:rPr lang="en-GB" sz="1350" dirty="0">
                <a:latin typeface="Arial Unicode MS"/>
                <a:cs typeface="Arial" panose="020B0604020202020204" pitchFamily="34" charset="0"/>
                <a:sym typeface="Wingdings" panose="05000000000000000000" pitchFamily="2" charset="2"/>
              </a:rPr>
              <a:t>Huge number of g</a:t>
            </a:r>
            <a:r>
              <a:rPr lang="en-GB" sz="1350" dirty="0">
                <a:latin typeface="Arial Unicode MS"/>
                <a:cs typeface="Arial" panose="020B0604020202020204" pitchFamily="34" charset="0"/>
              </a:rPr>
              <a:t>reat publications on water supply</a:t>
            </a:r>
          </a:p>
          <a:p>
            <a:endParaRPr lang="en-US" sz="1350" dirty="0">
              <a:latin typeface="Arial Unicode MS"/>
              <a:cs typeface="Arial" panose="020B0604020202020204" pitchFamily="34" charset="0"/>
            </a:endParaRPr>
          </a:p>
          <a:p>
            <a:pPr marL="214313" indent="-214313">
              <a:buFont typeface="Arial" panose="020B0604020202020204" pitchFamily="34" charset="0"/>
              <a:buChar char="•"/>
            </a:pPr>
            <a:r>
              <a:rPr lang="en-US" sz="1350" dirty="0">
                <a:latin typeface="Arial Unicode MS"/>
                <a:cs typeface="Arial" panose="020B0604020202020204" pitchFamily="34" charset="0"/>
              </a:rPr>
              <a:t>concise and well structured overview of all technological steps from source exploitation to household water treatment and storage</a:t>
            </a:r>
          </a:p>
          <a:p>
            <a:pPr marL="214313" indent="-214313">
              <a:buFont typeface="Arial" panose="020B0604020202020204" pitchFamily="34" charset="0"/>
              <a:buChar char="•"/>
            </a:pPr>
            <a:r>
              <a:rPr lang="en-US" sz="1350" dirty="0">
                <a:latin typeface="Arial Unicode MS"/>
                <a:cs typeface="Arial" panose="020B0604020202020204" pitchFamily="34" charset="0"/>
              </a:rPr>
              <a:t>the whole range of rural, </a:t>
            </a:r>
            <a:r>
              <a:rPr lang="en-US" sz="1350" dirty="0" err="1">
                <a:latin typeface="Arial Unicode MS"/>
                <a:cs typeface="Arial" panose="020B0604020202020204" pitchFamily="34" charset="0"/>
              </a:rPr>
              <a:t>peri</a:t>
            </a:r>
            <a:r>
              <a:rPr lang="en-US" sz="1350" dirty="0">
                <a:latin typeface="Arial Unicode MS"/>
                <a:cs typeface="Arial" panose="020B0604020202020204" pitchFamily="34" charset="0"/>
              </a:rPr>
              <a:t>-urban and urban technologies (focus on the low and middle income setting)</a:t>
            </a:r>
          </a:p>
          <a:p>
            <a:pPr marL="214313" indent="-214313">
              <a:buFont typeface="Arial" panose="020B0604020202020204" pitchFamily="34" charset="0"/>
              <a:buChar char="•"/>
            </a:pPr>
            <a:r>
              <a:rPr lang="en-US" sz="1350" dirty="0">
                <a:latin typeface="Arial Unicode MS"/>
                <a:cs typeface="Arial" panose="020B0604020202020204" pitchFamily="34" charset="0"/>
              </a:rPr>
              <a:t>issues of risk management and long term water safety, monitoring, financial and institutional aspects</a:t>
            </a:r>
          </a:p>
          <a:p>
            <a:pPr marL="257175" indent="-257175">
              <a:buFont typeface="Wingdings" panose="05000000000000000000" pitchFamily="2" charset="2"/>
              <a:buChar char="à"/>
            </a:pPr>
            <a:endParaRPr lang="en-GB" sz="1500" dirty="0">
              <a:latin typeface="Arial Unicode MS"/>
              <a:cs typeface="Arial" panose="020B0604020202020204" pitchFamily="34" charset="0"/>
            </a:endParaRPr>
          </a:p>
          <a:p>
            <a:pPr marL="257175" indent="-257175">
              <a:buFont typeface="Wingdings" panose="05000000000000000000" pitchFamily="2" charset="2"/>
              <a:buChar char="à"/>
            </a:pPr>
            <a:endParaRPr lang="en-GB" sz="1500" dirty="0">
              <a:latin typeface="Arial Unicode MS"/>
              <a:cs typeface="Arial" panose="020B0604020202020204" pitchFamily="34" charset="0"/>
            </a:endParaRPr>
          </a:p>
        </p:txBody>
      </p:sp>
      <p:sp>
        <p:nvSpPr>
          <p:cNvPr id="4" name="Slide Number Placeholder 1">
            <a:extLst>
              <a:ext uri="{FF2B5EF4-FFF2-40B4-BE49-F238E27FC236}">
                <a16:creationId xmlns:a16="http://schemas.microsoft.com/office/drawing/2014/main" id="{B4EC625B-5CD7-0DFB-CFB1-3AE15B68BE31}"/>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10</a:t>
            </a:fld>
            <a:endParaRPr lang="de-DE" sz="1050" dirty="0"/>
          </a:p>
        </p:txBody>
      </p:sp>
      <p:pic>
        <p:nvPicPr>
          <p:cNvPr id="6" name="Picture 5">
            <a:extLst>
              <a:ext uri="{FF2B5EF4-FFF2-40B4-BE49-F238E27FC236}">
                <a16:creationId xmlns:a16="http://schemas.microsoft.com/office/drawing/2014/main" id="{EFCCD739-C5B5-E708-A726-C8701B3D2CC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97700" y="2531721"/>
            <a:ext cx="1774700" cy="2510179"/>
          </a:xfrm>
          <a:prstGeom prst="rect">
            <a:avLst/>
          </a:prstGeom>
          <a:ln>
            <a:solidFill>
              <a:schemeClr val="tx1"/>
            </a:solidFill>
          </a:ln>
        </p:spPr>
      </p:pic>
    </p:spTree>
    <p:extLst>
      <p:ext uri="{BB962C8B-B14F-4D97-AF65-F5344CB8AC3E}">
        <p14:creationId xmlns:p14="http://schemas.microsoft.com/office/powerpoint/2010/main" val="32416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9144000" cy="1200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Wolkenförmige Legende 4"/>
          <p:cNvSpPr/>
          <p:nvPr/>
        </p:nvSpPr>
        <p:spPr>
          <a:xfrm>
            <a:off x="4416925" y="1511232"/>
            <a:ext cx="1497794" cy="86458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0100" tIns="30050" rIns="60100" bIns="30050" rtlCol="0" anchor="ctr"/>
          <a:lstStyle/>
          <a:p>
            <a:pPr algn="ctr"/>
            <a:endParaRPr lang="de-CH" sz="1350"/>
          </a:p>
        </p:txBody>
      </p:sp>
      <p:pic>
        <p:nvPicPr>
          <p:cNvPr id="19" name="Imagen 1" descr="http://www.sswm.info/sites/default/files/toolbox/CAWST%202009%20Chlorination%20at%20the%20household%20level.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3605" y="1590667"/>
            <a:ext cx="416778" cy="626164"/>
          </a:xfrm>
          <a:prstGeom prst="rect">
            <a:avLst/>
          </a:prstGeom>
          <a:noFill/>
          <a:ln>
            <a:noFill/>
          </a:ln>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8200" y="0"/>
            <a:ext cx="7324616" cy="5104912"/>
          </a:xfrm>
          <a:prstGeom prst="rect">
            <a:avLst/>
          </a:prstGeom>
        </p:spPr>
      </p:pic>
      <p:sp>
        <p:nvSpPr>
          <p:cNvPr id="6" name="Textfeld 5"/>
          <p:cNvSpPr txBox="1"/>
          <p:nvPr/>
        </p:nvSpPr>
        <p:spPr>
          <a:xfrm>
            <a:off x="1638018" y="3480870"/>
            <a:ext cx="690159" cy="291938"/>
          </a:xfrm>
          <a:prstGeom prst="rect">
            <a:avLst/>
          </a:prstGeom>
          <a:solidFill>
            <a:srgbClr val="F2F2F2">
              <a:alpha val="87059"/>
            </a:srgbClr>
          </a:solidFill>
          <a:effectLst>
            <a:outerShdw blurRad="50800" dist="38100" dir="2700000" algn="tl" rotWithShape="0">
              <a:prstClr val="black">
                <a:alpha val="40000"/>
              </a:prstClr>
            </a:outerShdw>
          </a:effectLst>
        </p:spPr>
        <p:txBody>
          <a:bodyPr wrap="none" lIns="60100" tIns="30050" rIns="60100" bIns="30050" rtlCol="0">
            <a:spAutoFit/>
          </a:bodyPr>
          <a:lstStyle/>
          <a:p>
            <a:r>
              <a:rPr lang="de-CH" sz="1350" dirty="0" err="1"/>
              <a:t>source</a:t>
            </a:r>
            <a:endParaRPr lang="de-CH" sz="1350" dirty="0"/>
          </a:p>
        </p:txBody>
      </p:sp>
      <p:sp>
        <p:nvSpPr>
          <p:cNvPr id="7" name="Textfeld 6"/>
          <p:cNvSpPr txBox="1"/>
          <p:nvPr/>
        </p:nvSpPr>
        <p:spPr>
          <a:xfrm>
            <a:off x="2268889" y="1468404"/>
            <a:ext cx="628001" cy="291938"/>
          </a:xfrm>
          <a:prstGeom prst="rect">
            <a:avLst/>
          </a:prstGeom>
          <a:solidFill>
            <a:srgbClr val="F2F2F2">
              <a:alpha val="83922"/>
            </a:srgbClr>
          </a:solidFill>
          <a:effectLst>
            <a:outerShdw blurRad="50800" dist="38100" dir="2700000" algn="tl" rotWithShape="0">
              <a:prstClr val="black">
                <a:alpha val="40000"/>
              </a:prstClr>
            </a:outerShdw>
          </a:effectLst>
        </p:spPr>
        <p:txBody>
          <a:bodyPr wrap="none" lIns="60100" tIns="30050" rIns="60100" bIns="30050" rtlCol="0">
            <a:spAutoFit/>
          </a:bodyPr>
          <a:lstStyle/>
          <a:p>
            <a:r>
              <a:rPr lang="de-CH" sz="1350" dirty="0" err="1"/>
              <a:t>intake</a:t>
            </a:r>
            <a:endParaRPr lang="de-CH" sz="1350" dirty="0"/>
          </a:p>
        </p:txBody>
      </p:sp>
      <p:sp>
        <p:nvSpPr>
          <p:cNvPr id="8" name="Textfeld 7"/>
          <p:cNvSpPr txBox="1"/>
          <p:nvPr/>
        </p:nvSpPr>
        <p:spPr>
          <a:xfrm>
            <a:off x="4929572" y="3327177"/>
            <a:ext cx="1042389" cy="291938"/>
          </a:xfrm>
          <a:prstGeom prst="rect">
            <a:avLst/>
          </a:prstGeom>
          <a:solidFill>
            <a:srgbClr val="F2F2F2">
              <a:alpha val="83922"/>
            </a:srgbClr>
          </a:solidFill>
          <a:effectLst>
            <a:outerShdw blurRad="50800" dist="38100" dir="2700000" algn="tl" rotWithShape="0">
              <a:prstClr val="black">
                <a:alpha val="40000"/>
              </a:prstClr>
            </a:outerShdw>
          </a:effectLst>
        </p:spPr>
        <p:txBody>
          <a:bodyPr wrap="none" lIns="60100" tIns="30050" rIns="60100" bIns="30050" rtlCol="0">
            <a:spAutoFit/>
          </a:bodyPr>
          <a:lstStyle/>
          <a:p>
            <a:r>
              <a:rPr lang="de-CH" sz="1350" dirty="0" err="1"/>
              <a:t>abstraction</a:t>
            </a:r>
            <a:endParaRPr lang="de-CH" sz="1350" dirty="0"/>
          </a:p>
        </p:txBody>
      </p:sp>
      <p:sp>
        <p:nvSpPr>
          <p:cNvPr id="9" name="Textfeld 8"/>
          <p:cNvSpPr txBox="1"/>
          <p:nvPr/>
        </p:nvSpPr>
        <p:spPr>
          <a:xfrm>
            <a:off x="4170978" y="823417"/>
            <a:ext cx="918073" cy="291938"/>
          </a:xfrm>
          <a:prstGeom prst="rect">
            <a:avLst/>
          </a:prstGeom>
          <a:solidFill>
            <a:srgbClr val="F2F2F2">
              <a:alpha val="83922"/>
            </a:srgbClr>
          </a:solidFill>
          <a:effectLst>
            <a:outerShdw blurRad="50800" dist="38100" dir="2700000" algn="tl" rotWithShape="0">
              <a:prstClr val="black">
                <a:alpha val="40000"/>
              </a:prstClr>
            </a:outerShdw>
          </a:effectLst>
        </p:spPr>
        <p:txBody>
          <a:bodyPr wrap="none" lIns="60100" tIns="30050" rIns="60100" bIns="30050" rtlCol="0">
            <a:spAutoFit/>
          </a:bodyPr>
          <a:lstStyle/>
          <a:p>
            <a:r>
              <a:rPr lang="de-CH" sz="1350" dirty="0" err="1"/>
              <a:t>treatment</a:t>
            </a:r>
            <a:endParaRPr lang="de-CH" sz="1350" dirty="0"/>
          </a:p>
        </p:txBody>
      </p:sp>
      <p:sp>
        <p:nvSpPr>
          <p:cNvPr id="10" name="Textfeld 9"/>
          <p:cNvSpPr txBox="1"/>
          <p:nvPr/>
        </p:nvSpPr>
        <p:spPr>
          <a:xfrm>
            <a:off x="4282924" y="3007548"/>
            <a:ext cx="866274" cy="291938"/>
          </a:xfrm>
          <a:prstGeom prst="rect">
            <a:avLst/>
          </a:prstGeom>
          <a:solidFill>
            <a:srgbClr val="F2F2F2">
              <a:alpha val="83922"/>
            </a:srgbClr>
          </a:solidFill>
          <a:effectLst>
            <a:outerShdw blurRad="50800" dist="38100" dir="2700000" algn="tl" rotWithShape="0">
              <a:prstClr val="black">
                <a:alpha val="40000"/>
              </a:prstClr>
            </a:outerShdw>
          </a:effectLst>
        </p:spPr>
        <p:txBody>
          <a:bodyPr wrap="none" lIns="60100" tIns="30050" rIns="60100" bIns="30050" rtlCol="0">
            <a:spAutoFit/>
          </a:bodyPr>
          <a:lstStyle/>
          <a:p>
            <a:r>
              <a:rPr lang="de-CH" sz="1350" dirty="0" err="1"/>
              <a:t>transport</a:t>
            </a:r>
            <a:endParaRPr lang="de-CH" sz="1350" dirty="0"/>
          </a:p>
        </p:txBody>
      </p:sp>
      <p:sp>
        <p:nvSpPr>
          <p:cNvPr id="12" name="Textfeld 11"/>
          <p:cNvSpPr txBox="1"/>
          <p:nvPr/>
        </p:nvSpPr>
        <p:spPr>
          <a:xfrm>
            <a:off x="5353651" y="4286064"/>
            <a:ext cx="690159" cy="291938"/>
          </a:xfrm>
          <a:prstGeom prst="rect">
            <a:avLst/>
          </a:prstGeom>
          <a:solidFill>
            <a:srgbClr val="F2F2F2">
              <a:alpha val="65098"/>
            </a:srgbClr>
          </a:solidFill>
          <a:effectLst>
            <a:outerShdw blurRad="50800" dist="38100" dir="2700000" algn="tl" rotWithShape="0">
              <a:prstClr val="black">
                <a:alpha val="40000"/>
              </a:prstClr>
            </a:outerShdw>
          </a:effectLst>
        </p:spPr>
        <p:txBody>
          <a:bodyPr wrap="none" lIns="60100" tIns="30050" rIns="60100" bIns="30050" rtlCol="0">
            <a:spAutoFit/>
          </a:bodyPr>
          <a:lstStyle/>
          <a:p>
            <a:r>
              <a:rPr lang="de-CH" sz="1350" dirty="0" err="1"/>
              <a:t>source</a:t>
            </a:r>
            <a:endParaRPr lang="de-CH" sz="1350" dirty="0"/>
          </a:p>
        </p:txBody>
      </p:sp>
      <p:sp>
        <p:nvSpPr>
          <p:cNvPr id="13" name="Textfeld 12"/>
          <p:cNvSpPr txBox="1"/>
          <p:nvPr/>
        </p:nvSpPr>
        <p:spPr>
          <a:xfrm>
            <a:off x="7472657" y="4653530"/>
            <a:ext cx="690159" cy="291938"/>
          </a:xfrm>
          <a:prstGeom prst="rect">
            <a:avLst/>
          </a:prstGeom>
          <a:solidFill>
            <a:srgbClr val="F2F2F2">
              <a:alpha val="63137"/>
            </a:srgbClr>
          </a:solidFill>
          <a:effectLst>
            <a:outerShdw blurRad="50800" dist="38100" dir="2700000" algn="tl" rotWithShape="0">
              <a:prstClr val="black">
                <a:alpha val="40000"/>
              </a:prstClr>
            </a:outerShdw>
          </a:effectLst>
        </p:spPr>
        <p:txBody>
          <a:bodyPr wrap="none" lIns="60100" tIns="30050" rIns="60100" bIns="30050" rtlCol="0">
            <a:spAutoFit/>
          </a:bodyPr>
          <a:lstStyle/>
          <a:p>
            <a:r>
              <a:rPr lang="de-CH" sz="1350" dirty="0" err="1"/>
              <a:t>source</a:t>
            </a:r>
            <a:endParaRPr lang="de-CH" sz="1350" dirty="0"/>
          </a:p>
        </p:txBody>
      </p:sp>
      <p:sp>
        <p:nvSpPr>
          <p:cNvPr id="14" name="Textfeld 13"/>
          <p:cNvSpPr txBox="1"/>
          <p:nvPr/>
        </p:nvSpPr>
        <p:spPr>
          <a:xfrm>
            <a:off x="4478462" y="3818865"/>
            <a:ext cx="628001" cy="291938"/>
          </a:xfrm>
          <a:prstGeom prst="rect">
            <a:avLst/>
          </a:prstGeom>
          <a:solidFill>
            <a:srgbClr val="F2F2F2">
              <a:alpha val="83922"/>
            </a:srgbClr>
          </a:solidFill>
          <a:effectLst>
            <a:outerShdw blurRad="50800" dist="38100" dir="2700000" algn="tl" rotWithShape="0">
              <a:prstClr val="black">
                <a:alpha val="40000"/>
              </a:prstClr>
            </a:outerShdw>
          </a:effectLst>
        </p:spPr>
        <p:txBody>
          <a:bodyPr wrap="none" lIns="60100" tIns="30050" rIns="60100" bIns="30050" rtlCol="0">
            <a:spAutoFit/>
          </a:bodyPr>
          <a:lstStyle/>
          <a:p>
            <a:r>
              <a:rPr lang="de-CH" sz="1350" dirty="0" err="1"/>
              <a:t>intake</a:t>
            </a:r>
            <a:endParaRPr lang="de-CH" sz="1350" dirty="0"/>
          </a:p>
        </p:txBody>
      </p:sp>
      <p:sp>
        <p:nvSpPr>
          <p:cNvPr id="15" name="Textfeld 14"/>
          <p:cNvSpPr txBox="1"/>
          <p:nvPr/>
        </p:nvSpPr>
        <p:spPr>
          <a:xfrm>
            <a:off x="2813514" y="1311766"/>
            <a:ext cx="1042389" cy="291938"/>
          </a:xfrm>
          <a:prstGeom prst="rect">
            <a:avLst/>
          </a:prstGeom>
          <a:solidFill>
            <a:srgbClr val="F2F2F2">
              <a:alpha val="83922"/>
            </a:srgbClr>
          </a:solidFill>
          <a:effectLst>
            <a:outerShdw blurRad="50800" dist="38100" dir="2700000" algn="tl" rotWithShape="0">
              <a:prstClr val="black">
                <a:alpha val="40000"/>
              </a:prstClr>
            </a:outerShdw>
          </a:effectLst>
        </p:spPr>
        <p:txBody>
          <a:bodyPr wrap="none" lIns="60100" tIns="30050" rIns="60100" bIns="30050" rtlCol="0">
            <a:spAutoFit/>
          </a:bodyPr>
          <a:lstStyle/>
          <a:p>
            <a:r>
              <a:rPr lang="de-CH" sz="1350" dirty="0" err="1"/>
              <a:t>abstraction</a:t>
            </a:r>
            <a:endParaRPr lang="de-CH" sz="1350" dirty="0"/>
          </a:p>
        </p:txBody>
      </p:sp>
      <p:sp>
        <p:nvSpPr>
          <p:cNvPr id="16" name="Textfeld 15"/>
          <p:cNvSpPr txBox="1"/>
          <p:nvPr/>
        </p:nvSpPr>
        <p:spPr>
          <a:xfrm>
            <a:off x="6490569" y="810439"/>
            <a:ext cx="1032030" cy="291938"/>
          </a:xfrm>
          <a:prstGeom prst="rect">
            <a:avLst/>
          </a:prstGeom>
          <a:solidFill>
            <a:srgbClr val="F2F2F2">
              <a:alpha val="83922"/>
            </a:srgbClr>
          </a:solidFill>
          <a:effectLst>
            <a:outerShdw blurRad="50800" dist="38100" dir="2700000" algn="tl" rotWithShape="0">
              <a:prstClr val="black">
                <a:alpha val="40000"/>
              </a:prstClr>
            </a:outerShdw>
          </a:effectLst>
        </p:spPr>
        <p:txBody>
          <a:bodyPr wrap="none" lIns="60100" tIns="30050" rIns="60100" bIns="30050" rtlCol="0">
            <a:spAutoFit/>
          </a:bodyPr>
          <a:lstStyle/>
          <a:p>
            <a:r>
              <a:rPr lang="de-CH" sz="1350" dirty="0" err="1"/>
              <a:t>distribution</a:t>
            </a:r>
            <a:endParaRPr lang="de-CH" sz="1350" dirty="0"/>
          </a:p>
        </p:txBody>
      </p:sp>
      <p:sp>
        <p:nvSpPr>
          <p:cNvPr id="11" name="Textfeld 10"/>
          <p:cNvSpPr txBox="1"/>
          <p:nvPr/>
        </p:nvSpPr>
        <p:spPr>
          <a:xfrm>
            <a:off x="3341075" y="1975287"/>
            <a:ext cx="1042389" cy="291938"/>
          </a:xfrm>
          <a:prstGeom prst="rect">
            <a:avLst/>
          </a:prstGeom>
          <a:solidFill>
            <a:srgbClr val="F2F2F2">
              <a:alpha val="83922"/>
            </a:srgbClr>
          </a:solidFill>
          <a:effectLst>
            <a:outerShdw blurRad="50800" dist="38100" dir="2700000" algn="tl" rotWithShape="0">
              <a:prstClr val="black">
                <a:alpha val="40000"/>
              </a:prstClr>
            </a:outerShdw>
          </a:effectLst>
        </p:spPr>
        <p:txBody>
          <a:bodyPr wrap="none" lIns="60100" tIns="30050" rIns="60100" bIns="30050" rtlCol="0">
            <a:spAutoFit/>
          </a:bodyPr>
          <a:lstStyle/>
          <a:p>
            <a:r>
              <a:rPr lang="de-CH" sz="1350" dirty="0" err="1"/>
              <a:t>user</a:t>
            </a:r>
            <a:r>
              <a:rPr lang="de-CH" sz="1350" dirty="0"/>
              <a:t> </a:t>
            </a:r>
            <a:r>
              <a:rPr lang="de-CH" sz="1350" dirty="0" err="1"/>
              <a:t>safety</a:t>
            </a:r>
            <a:endParaRPr lang="de-CH" sz="1350" dirty="0"/>
          </a:p>
        </p:txBody>
      </p:sp>
      <p:sp>
        <p:nvSpPr>
          <p:cNvPr id="20" name="Textfeld 19"/>
          <p:cNvSpPr txBox="1"/>
          <p:nvPr/>
        </p:nvSpPr>
        <p:spPr>
          <a:xfrm>
            <a:off x="6571064" y="3634563"/>
            <a:ext cx="628001" cy="291938"/>
          </a:xfrm>
          <a:prstGeom prst="rect">
            <a:avLst/>
          </a:prstGeom>
          <a:solidFill>
            <a:srgbClr val="F2F2F2">
              <a:alpha val="83922"/>
            </a:srgbClr>
          </a:solidFill>
          <a:effectLst>
            <a:outerShdw blurRad="50800" dist="38100" dir="2700000" algn="tl" rotWithShape="0">
              <a:prstClr val="black">
                <a:alpha val="40000"/>
              </a:prstClr>
            </a:outerShdw>
          </a:effectLst>
        </p:spPr>
        <p:txBody>
          <a:bodyPr wrap="none" lIns="60100" tIns="30050" rIns="60100" bIns="30050" rtlCol="0">
            <a:spAutoFit/>
          </a:bodyPr>
          <a:lstStyle/>
          <a:p>
            <a:r>
              <a:rPr lang="de-CH" sz="1350" dirty="0" err="1"/>
              <a:t>intake</a:t>
            </a:r>
            <a:endParaRPr lang="de-CH" sz="1350" dirty="0"/>
          </a:p>
        </p:txBody>
      </p:sp>
      <p:sp>
        <p:nvSpPr>
          <p:cNvPr id="21" name="Textfeld 20"/>
          <p:cNvSpPr txBox="1"/>
          <p:nvPr/>
        </p:nvSpPr>
        <p:spPr>
          <a:xfrm>
            <a:off x="7187211" y="2853856"/>
            <a:ext cx="1042389" cy="291938"/>
          </a:xfrm>
          <a:prstGeom prst="rect">
            <a:avLst/>
          </a:prstGeom>
          <a:solidFill>
            <a:srgbClr val="F2F2F2">
              <a:alpha val="83922"/>
            </a:srgbClr>
          </a:solidFill>
          <a:effectLst>
            <a:outerShdw blurRad="50800" dist="38100" dir="2700000" algn="tl" rotWithShape="0">
              <a:prstClr val="black">
                <a:alpha val="40000"/>
              </a:prstClr>
            </a:outerShdw>
          </a:effectLst>
        </p:spPr>
        <p:txBody>
          <a:bodyPr wrap="none" lIns="60100" tIns="30050" rIns="60100" bIns="30050" rtlCol="0">
            <a:spAutoFit/>
          </a:bodyPr>
          <a:lstStyle/>
          <a:p>
            <a:r>
              <a:rPr lang="de-CH" sz="1350" dirty="0" err="1"/>
              <a:t>abstraction</a:t>
            </a:r>
            <a:endParaRPr lang="de-CH" sz="1350" dirty="0"/>
          </a:p>
        </p:txBody>
      </p:sp>
      <p:sp>
        <p:nvSpPr>
          <p:cNvPr id="3" name="TextBox 2"/>
          <p:cNvSpPr txBox="1"/>
          <p:nvPr/>
        </p:nvSpPr>
        <p:spPr>
          <a:xfrm rot="16200000">
            <a:off x="-108152" y="4135437"/>
            <a:ext cx="1497526" cy="261610"/>
          </a:xfrm>
          <a:prstGeom prst="rect">
            <a:avLst/>
          </a:prstGeom>
          <a:noFill/>
        </p:spPr>
        <p:txBody>
          <a:bodyPr wrap="none" rtlCol="0">
            <a:spAutoFit/>
          </a:bodyPr>
          <a:lstStyle/>
          <a:p>
            <a:r>
              <a:rPr lang="en-US" sz="1100" dirty="0"/>
              <a:t>Image: Maryna Peter</a:t>
            </a:r>
            <a:endParaRPr lang="de-CH" sz="1100" dirty="0"/>
          </a:p>
        </p:txBody>
      </p:sp>
      <p:sp>
        <p:nvSpPr>
          <p:cNvPr id="2" name="Slide Number Placeholder 1">
            <a:extLst>
              <a:ext uri="{FF2B5EF4-FFF2-40B4-BE49-F238E27FC236}">
                <a16:creationId xmlns:a16="http://schemas.microsoft.com/office/drawing/2014/main" id="{5EDEB656-61B4-C349-34C8-21A7D72CB335}"/>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11</a:t>
            </a:fld>
            <a:endParaRPr lang="de-DE" sz="1050" dirty="0"/>
          </a:p>
        </p:txBody>
      </p:sp>
    </p:spTree>
    <p:extLst>
      <p:ext uri="{BB962C8B-B14F-4D97-AF65-F5344CB8AC3E}">
        <p14:creationId xmlns:p14="http://schemas.microsoft.com/office/powerpoint/2010/main" val="186167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11"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6336" y="1417379"/>
            <a:ext cx="909653" cy="496161"/>
          </a:xfrm>
          <a:prstGeom prst="rect">
            <a:avLst/>
          </a:prstGeom>
          <a:noFill/>
          <a:ln>
            <a:noFill/>
          </a:ln>
        </p:spPr>
      </p:pic>
      <p:pic>
        <p:nvPicPr>
          <p:cNvPr id="11" name="Grafik 54"/>
          <p:cNvPicPr/>
          <p:nvPr/>
        </p:nvPicPr>
        <p:blipFill rotWithShape="1">
          <a:blip r:embed="rId4" cstate="email">
            <a:extLst>
              <a:ext uri="{28A0092B-C50C-407E-A947-70E740481C1C}">
                <a14:useLocalDpi xmlns:a14="http://schemas.microsoft.com/office/drawing/2010/main"/>
              </a:ext>
            </a:extLst>
          </a:blip>
          <a:srcRect t="8136"/>
          <a:stretch/>
        </p:blipFill>
        <p:spPr bwMode="auto">
          <a:xfrm>
            <a:off x="4646610" y="1461490"/>
            <a:ext cx="921854" cy="465557"/>
          </a:xfrm>
          <a:prstGeom prst="rect">
            <a:avLst/>
          </a:prstGeom>
          <a:noFill/>
          <a:ln>
            <a:noFill/>
          </a:ln>
          <a:extLst>
            <a:ext uri="{53640926-AAD7-44D8-BBD7-CCE9431645EC}">
              <a14:shadowObscured xmlns:a14="http://schemas.microsoft.com/office/drawing/2010/main"/>
            </a:ext>
          </a:extLst>
        </p:spPr>
      </p:pic>
      <p:pic>
        <p:nvPicPr>
          <p:cNvPr id="12" name="Grafik 68"/>
          <p:cNvPicPr/>
          <p:nvPr/>
        </p:nvPicPr>
        <p:blipFill>
          <a:blip r:embed="rId5" cstate="email">
            <a:extLst>
              <a:ext uri="{28A0092B-C50C-407E-A947-70E740481C1C}">
                <a14:useLocalDpi xmlns:a14="http://schemas.microsoft.com/office/drawing/2010/main"/>
              </a:ext>
            </a:extLst>
          </a:blip>
          <a:srcRect/>
          <a:stretch>
            <a:fillRect/>
          </a:stretch>
        </p:blipFill>
        <p:spPr bwMode="auto">
          <a:xfrm>
            <a:off x="5696405" y="1445479"/>
            <a:ext cx="905138" cy="481568"/>
          </a:xfrm>
          <a:prstGeom prst="rect">
            <a:avLst/>
          </a:prstGeom>
          <a:noFill/>
          <a:ln>
            <a:noFill/>
          </a:ln>
        </p:spPr>
      </p:pic>
      <p:pic>
        <p:nvPicPr>
          <p:cNvPr id="13" name="Grafik 7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2215" y="1410375"/>
            <a:ext cx="700205" cy="551775"/>
          </a:xfrm>
          <a:prstGeom prst="rect">
            <a:avLst/>
          </a:prstGeom>
          <a:noFill/>
          <a:ln>
            <a:noFill/>
          </a:ln>
        </p:spPr>
      </p:pic>
      <p:pic>
        <p:nvPicPr>
          <p:cNvPr id="14" name="Grafik 86"/>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5400" y="1365200"/>
            <a:ext cx="831418" cy="529439"/>
          </a:xfrm>
          <a:prstGeom prst="rect">
            <a:avLst/>
          </a:prstGeom>
          <a:noFill/>
          <a:ln>
            <a:noFill/>
          </a:ln>
        </p:spPr>
      </p:pic>
      <p:pic>
        <p:nvPicPr>
          <p:cNvPr id="15" name="Grafik 1031"/>
          <p:cNvPicPr/>
          <p:nvPr/>
        </p:nvPicPr>
        <p:blipFill rotWithShape="1">
          <a:blip r:embed="rId8" cstate="print">
            <a:extLst>
              <a:ext uri="{28A0092B-C50C-407E-A947-70E740481C1C}">
                <a14:useLocalDpi xmlns:a14="http://schemas.microsoft.com/office/drawing/2010/main" val="0"/>
              </a:ext>
            </a:extLst>
          </a:blip>
          <a:srcRect l="58624" t="17365" r="1786" b="4113"/>
          <a:stretch/>
        </p:blipFill>
        <p:spPr bwMode="auto">
          <a:xfrm>
            <a:off x="2515269" y="1353509"/>
            <a:ext cx="622616" cy="552820"/>
          </a:xfrm>
          <a:prstGeom prst="rect">
            <a:avLst/>
          </a:prstGeom>
          <a:noFill/>
          <a:ln>
            <a:noFill/>
          </a:ln>
        </p:spPr>
      </p:pic>
      <p:sp>
        <p:nvSpPr>
          <p:cNvPr id="2" name="Title 1"/>
          <p:cNvSpPr>
            <a:spLocks noGrp="1"/>
          </p:cNvSpPr>
          <p:nvPr>
            <p:ph type="title"/>
          </p:nvPr>
        </p:nvSpPr>
        <p:spPr>
          <a:xfrm>
            <a:off x="178900" y="285750"/>
            <a:ext cx="7200000" cy="324000"/>
          </a:xfrm>
        </p:spPr>
        <p:txBody>
          <a:bodyPr>
            <a:noAutofit/>
          </a:bodyPr>
          <a:lstStyle/>
          <a:p>
            <a:r>
              <a:rPr lang="en-US" sz="1800" dirty="0">
                <a:solidFill>
                  <a:schemeClr val="bg1"/>
                </a:solidFill>
              </a:rPr>
              <a:t>Functional groups: </a:t>
            </a:r>
            <a:br>
              <a:rPr lang="en-US" sz="1800" dirty="0">
                <a:solidFill>
                  <a:schemeClr val="bg1"/>
                </a:solidFill>
              </a:rPr>
            </a:br>
            <a:r>
              <a:rPr lang="en-US" sz="1800" dirty="0">
                <a:solidFill>
                  <a:schemeClr val="bg1"/>
                </a:solidFill>
              </a:rPr>
              <a:t>Technological steps from source to consumer</a:t>
            </a:r>
            <a:endParaRPr lang="de-CH" sz="1800" dirty="0">
              <a:solidFill>
                <a:schemeClr val="bg1"/>
              </a:solidFill>
            </a:endParaRPr>
          </a:p>
        </p:txBody>
      </p:sp>
      <p:pic>
        <p:nvPicPr>
          <p:cNvPr id="8" name="Content Placeholder 7"/>
          <p:cNvPicPr>
            <a:picLocks noGrp="1"/>
          </p:cNvPicPr>
          <p:nvPr>
            <p:ph idx="1"/>
          </p:nvPr>
        </p:nvPicPr>
        <p:blipFill rotWithShape="1">
          <a:blip r:embed="rId9">
            <a:extLst>
              <a:ext uri="{28A0092B-C50C-407E-A947-70E740481C1C}">
                <a14:useLocalDpi xmlns:a14="http://schemas.microsoft.com/office/drawing/2010/main" val="0"/>
              </a:ext>
            </a:extLst>
          </a:blip>
          <a:srcRect t="13090" r="2347"/>
          <a:stretch/>
        </p:blipFill>
        <p:spPr bwMode="auto">
          <a:xfrm>
            <a:off x="1147972" y="1885950"/>
            <a:ext cx="6548228" cy="3161969"/>
          </a:xfrm>
          <a:prstGeom prst="rect">
            <a:avLst/>
          </a:prstGeom>
          <a:noFill/>
        </p:spPr>
      </p:pic>
      <p:pic>
        <p:nvPicPr>
          <p:cNvPr id="9" name="Content Placeholder 7"/>
          <p:cNvPicPr>
            <a:picLocks/>
          </p:cNvPicPr>
          <p:nvPr/>
        </p:nvPicPr>
        <p:blipFill rotWithShape="1">
          <a:blip r:embed="rId9">
            <a:extLst>
              <a:ext uri="{28A0092B-C50C-407E-A947-70E740481C1C}">
                <a14:useLocalDpi xmlns:a14="http://schemas.microsoft.com/office/drawing/2010/main" val="0"/>
              </a:ext>
            </a:extLst>
          </a:blip>
          <a:srcRect b="87900"/>
          <a:stretch/>
        </p:blipFill>
        <p:spPr bwMode="auto">
          <a:xfrm>
            <a:off x="1147972" y="895350"/>
            <a:ext cx="6700628" cy="514019"/>
          </a:xfrm>
          <a:prstGeom prst="rect">
            <a:avLst/>
          </a:prstGeom>
          <a:noFill/>
        </p:spPr>
      </p:pic>
      <p:sp>
        <p:nvSpPr>
          <p:cNvPr id="16" name="Textfeld 5"/>
          <p:cNvSpPr txBox="1"/>
          <p:nvPr/>
        </p:nvSpPr>
        <p:spPr>
          <a:xfrm>
            <a:off x="6592253" y="3689026"/>
            <a:ext cx="2224154" cy="561856"/>
          </a:xfrm>
          <a:prstGeom prst="roundRect">
            <a:avLst/>
          </a:prstGeom>
          <a:solidFill>
            <a:schemeClr val="tx1"/>
          </a:solidFill>
          <a:ln>
            <a:solidFill>
              <a:schemeClr val="tx2"/>
            </a:solidFill>
          </a:ln>
          <a:effectLst/>
        </p:spPr>
        <p:txBody>
          <a:bodyPr wrap="square" rtlCol="0">
            <a:spAutoFit/>
          </a:bodyPr>
          <a:lstStyle/>
          <a:p>
            <a:pPr algn="ctr"/>
            <a:r>
              <a:rPr lang="en-GB" sz="1350" b="1" dirty="0">
                <a:solidFill>
                  <a:schemeClr val="bg1"/>
                </a:solidFill>
                <a:latin typeface="Arial Unicode MS"/>
                <a:cs typeface="Arial" panose="020B0604020202020204" pitchFamily="34" charset="0"/>
              </a:rPr>
              <a:t>Technology information sheets</a:t>
            </a:r>
          </a:p>
        </p:txBody>
      </p:sp>
      <p:sp>
        <p:nvSpPr>
          <p:cNvPr id="17" name="Textfeld 5"/>
          <p:cNvSpPr txBox="1"/>
          <p:nvPr/>
        </p:nvSpPr>
        <p:spPr>
          <a:xfrm>
            <a:off x="6569738" y="3028950"/>
            <a:ext cx="2224154" cy="561856"/>
          </a:xfrm>
          <a:prstGeom prst="roundRect">
            <a:avLst/>
          </a:prstGeom>
          <a:solidFill>
            <a:schemeClr val="bg1"/>
          </a:solidFill>
          <a:ln>
            <a:solidFill>
              <a:schemeClr val="tx2"/>
            </a:solidFill>
          </a:ln>
          <a:effectLst/>
        </p:spPr>
        <p:txBody>
          <a:bodyPr wrap="square" rtlCol="0">
            <a:spAutoFit/>
          </a:bodyPr>
          <a:lstStyle/>
          <a:p>
            <a:pPr algn="ctr"/>
            <a:r>
              <a:rPr lang="en-GB" sz="1350" b="1" dirty="0">
                <a:latin typeface="Arial Unicode MS"/>
                <a:cs typeface="Arial" panose="020B0604020202020204" pitchFamily="34" charset="0"/>
              </a:rPr>
              <a:t>Which technologies perform each role?</a:t>
            </a:r>
          </a:p>
        </p:txBody>
      </p:sp>
      <p:sp>
        <p:nvSpPr>
          <p:cNvPr id="4" name="Slide Number Placeholder 1">
            <a:extLst>
              <a:ext uri="{FF2B5EF4-FFF2-40B4-BE49-F238E27FC236}">
                <a16:creationId xmlns:a16="http://schemas.microsoft.com/office/drawing/2014/main" id="{43E35530-CAD9-BF30-8B31-52447C1DCCA7}"/>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12</a:t>
            </a:fld>
            <a:endParaRPr lang="de-DE" sz="1050" dirty="0"/>
          </a:p>
        </p:txBody>
      </p:sp>
    </p:spTree>
    <p:extLst>
      <p:ext uri="{BB962C8B-B14F-4D97-AF65-F5344CB8AC3E}">
        <p14:creationId xmlns:p14="http://schemas.microsoft.com/office/powerpoint/2010/main" val="3700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61415" y="2139555"/>
            <a:ext cx="1231323" cy="2930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5" name="Rectangle 4"/>
          <p:cNvSpPr/>
          <p:nvPr/>
        </p:nvSpPr>
        <p:spPr>
          <a:xfrm>
            <a:off x="8026071" y="1101910"/>
            <a:ext cx="1231323" cy="2930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650" b="1389"/>
          <a:stretch/>
        </p:blipFill>
        <p:spPr bwMode="auto">
          <a:xfrm>
            <a:off x="2041245" y="917736"/>
            <a:ext cx="3114861" cy="395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028087" y="917736"/>
            <a:ext cx="3582513" cy="4116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71600" y="4686300"/>
            <a:ext cx="2763982" cy="342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9" name="Textfeld 11"/>
          <p:cNvSpPr txBox="1"/>
          <p:nvPr/>
        </p:nvSpPr>
        <p:spPr>
          <a:xfrm>
            <a:off x="2910303" y="3813361"/>
            <a:ext cx="1431608" cy="225962"/>
          </a:xfrm>
          <a:prstGeom prst="roundRect">
            <a:avLst/>
          </a:prstGeom>
          <a:solidFill>
            <a:schemeClr val="tx1">
              <a:alpha val="85098"/>
            </a:schemeClr>
          </a:solidFill>
          <a:ln>
            <a:solidFill>
              <a:schemeClr val="bg1"/>
            </a:solidFill>
          </a:ln>
          <a:effectLst>
            <a:outerShdw blurRad="50800" dist="38100" dir="2700000" algn="tl" rotWithShape="0">
              <a:prstClr val="black">
                <a:alpha val="40000"/>
              </a:prstClr>
            </a:outerShdw>
          </a:effectLst>
        </p:spPr>
        <p:txBody>
          <a:bodyPr wrap="square" lIns="53671" tIns="26835" rIns="53671" bIns="26835" rtlCol="0">
            <a:spAutoFit/>
          </a:bodyPr>
          <a:lstStyle/>
          <a:p>
            <a:r>
              <a:rPr lang="en-GB" sz="975" dirty="0">
                <a:solidFill>
                  <a:schemeClr val="bg1"/>
                </a:solidFill>
                <a:latin typeface="Arial Unicode MS"/>
              </a:rPr>
              <a:t>background info</a:t>
            </a:r>
          </a:p>
        </p:txBody>
      </p:sp>
      <p:sp>
        <p:nvSpPr>
          <p:cNvPr id="12" name="TextBox 11"/>
          <p:cNvSpPr txBox="1"/>
          <p:nvPr/>
        </p:nvSpPr>
        <p:spPr>
          <a:xfrm>
            <a:off x="788431" y="981125"/>
            <a:ext cx="911318" cy="306467"/>
          </a:xfrm>
          <a:prstGeom prst="roundRect">
            <a:avLst/>
          </a:prstGeom>
          <a:solidFill>
            <a:srgbClr val="1F693D"/>
          </a:solidFill>
        </p:spPr>
        <p:txBody>
          <a:bodyPr wrap="square" rtlCol="0">
            <a:spAutoFit/>
          </a:bodyPr>
          <a:lstStyle/>
          <a:p>
            <a:pPr algn="ctr"/>
            <a:r>
              <a:rPr lang="en-US" sz="1200" dirty="0">
                <a:solidFill>
                  <a:schemeClr val="bg1"/>
                </a:solidFill>
                <a:latin typeface="Arial Unicode MS"/>
              </a:rPr>
              <a:t>source</a:t>
            </a:r>
          </a:p>
        </p:txBody>
      </p:sp>
      <p:sp>
        <p:nvSpPr>
          <p:cNvPr id="8" name="Textfeld 9"/>
          <p:cNvSpPr txBox="1"/>
          <p:nvPr/>
        </p:nvSpPr>
        <p:spPr>
          <a:xfrm>
            <a:off x="6073170" y="2343150"/>
            <a:ext cx="1306107" cy="228600"/>
          </a:xfrm>
          <a:prstGeom prst="roundRect">
            <a:avLst/>
          </a:prstGeom>
          <a:solidFill>
            <a:schemeClr val="tx1">
              <a:alpha val="85098"/>
            </a:schemeClr>
          </a:solidFill>
          <a:ln>
            <a:solidFill>
              <a:schemeClr val="bg1"/>
            </a:solidFill>
          </a:ln>
          <a:effectLst>
            <a:outerShdw blurRad="50800" dist="38100" dir="2700000" algn="tl" rotWithShape="0">
              <a:prstClr val="black">
                <a:alpha val="40000"/>
              </a:prstClr>
            </a:outerShdw>
          </a:effectLst>
        </p:spPr>
        <p:txBody>
          <a:bodyPr wrap="square" lIns="53671" tIns="26835" rIns="53671" bIns="26835" rtlCol="0">
            <a:spAutoFit/>
          </a:bodyPr>
          <a:lstStyle/>
          <a:p>
            <a:r>
              <a:rPr lang="en-GB" sz="975" dirty="0">
                <a:solidFill>
                  <a:schemeClr val="bg1"/>
                </a:solidFill>
                <a:latin typeface="Arial Unicode MS"/>
              </a:rPr>
              <a:t>criteria for selection</a:t>
            </a:r>
          </a:p>
        </p:txBody>
      </p:sp>
      <p:pic>
        <p:nvPicPr>
          <p:cNvPr id="4" name="Picture 3"/>
          <p:cNvPicPr>
            <a:picLocks noChangeAspect="1"/>
          </p:cNvPicPr>
          <p:nvPr/>
        </p:nvPicPr>
        <p:blipFill>
          <a:blip r:embed="rId4"/>
          <a:stretch>
            <a:fillRect/>
          </a:stretch>
        </p:blipFill>
        <p:spPr>
          <a:xfrm>
            <a:off x="791268" y="1300243"/>
            <a:ext cx="993772" cy="3724484"/>
          </a:xfrm>
          <a:prstGeom prst="rect">
            <a:avLst/>
          </a:prstGeom>
        </p:spPr>
      </p:pic>
      <p:sp>
        <p:nvSpPr>
          <p:cNvPr id="20" name="TextBox 19"/>
          <p:cNvSpPr txBox="1"/>
          <p:nvPr/>
        </p:nvSpPr>
        <p:spPr>
          <a:xfrm>
            <a:off x="304800" y="304620"/>
            <a:ext cx="5514392" cy="461665"/>
          </a:xfrm>
          <a:prstGeom prst="rect">
            <a:avLst/>
          </a:prstGeom>
          <a:noFill/>
        </p:spPr>
        <p:txBody>
          <a:bodyPr wrap="square" rtlCol="0">
            <a:spAutoFit/>
          </a:bodyPr>
          <a:lstStyle/>
          <a:p>
            <a:r>
              <a:rPr lang="en-US" sz="2400" b="1" dirty="0">
                <a:solidFill>
                  <a:schemeClr val="bg1"/>
                </a:solidFill>
                <a:latin typeface="Arial Unicode MS"/>
              </a:rPr>
              <a:t>Technology information sheets</a:t>
            </a:r>
          </a:p>
        </p:txBody>
      </p:sp>
      <p:sp>
        <p:nvSpPr>
          <p:cNvPr id="3" name="Slide Number Placeholder 1">
            <a:extLst>
              <a:ext uri="{FF2B5EF4-FFF2-40B4-BE49-F238E27FC236}">
                <a16:creationId xmlns:a16="http://schemas.microsoft.com/office/drawing/2014/main" id="{552B66FD-8336-27BD-AE5D-7EFAD1D786E4}"/>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13</a:t>
            </a:fld>
            <a:endParaRPr lang="de-DE" sz="1050" dirty="0"/>
          </a:p>
        </p:txBody>
      </p:sp>
    </p:spTree>
    <p:extLst>
      <p:ext uri="{BB962C8B-B14F-4D97-AF65-F5344CB8AC3E}">
        <p14:creationId xmlns:p14="http://schemas.microsoft.com/office/powerpoint/2010/main" val="127757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860688" y="4643226"/>
            <a:ext cx="3004970" cy="481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 name="Rectangle 1"/>
          <p:cNvSpPr/>
          <p:nvPr/>
        </p:nvSpPr>
        <p:spPr>
          <a:xfrm>
            <a:off x="304800" y="4675952"/>
            <a:ext cx="2763982" cy="342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4" name="Rectangle 3"/>
          <p:cNvSpPr/>
          <p:nvPr/>
        </p:nvSpPr>
        <p:spPr>
          <a:xfrm>
            <a:off x="4488592" y="4698309"/>
            <a:ext cx="2168611" cy="3614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5" name="Rectangle 4"/>
          <p:cNvSpPr/>
          <p:nvPr/>
        </p:nvSpPr>
        <p:spPr>
          <a:xfrm>
            <a:off x="9043886" y="1141942"/>
            <a:ext cx="135342" cy="2930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22" name="Picture 21"/>
          <p:cNvPicPr>
            <a:picLocks noChangeAspect="1"/>
          </p:cNvPicPr>
          <p:nvPr/>
        </p:nvPicPr>
        <p:blipFill>
          <a:blip r:embed="rId3"/>
          <a:stretch>
            <a:fillRect/>
          </a:stretch>
        </p:blipFill>
        <p:spPr>
          <a:xfrm>
            <a:off x="4874871" y="1456347"/>
            <a:ext cx="2705582" cy="3668200"/>
          </a:xfrm>
          <a:prstGeom prst="rect">
            <a:avLst/>
          </a:prstGeom>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377167" y="1031643"/>
            <a:ext cx="3134397" cy="3997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4"/>
          <p:cNvSpPr/>
          <p:nvPr/>
        </p:nvSpPr>
        <p:spPr>
          <a:xfrm>
            <a:off x="6188440" y="2010612"/>
            <a:ext cx="1663966" cy="391965"/>
          </a:xfrm>
          <a:prstGeom prst="roundRect">
            <a:avLst/>
          </a:prstGeom>
          <a:solidFill>
            <a:schemeClr val="tx1">
              <a:alpha val="85098"/>
            </a:schemeClr>
          </a:solidFill>
          <a:ln>
            <a:solidFill>
              <a:schemeClr val="bg1"/>
            </a:solidFill>
          </a:ln>
          <a:effectLst>
            <a:outerShdw blurRad="50800" dist="38100" dir="2700000" algn="tl" rotWithShape="0">
              <a:prstClr val="black">
                <a:alpha val="40000"/>
              </a:prstClr>
            </a:outerShdw>
          </a:effectLst>
        </p:spPr>
        <p:txBody>
          <a:bodyPr wrap="square" lIns="53671" tIns="26835" rIns="53671" bIns="26835">
            <a:spAutoFit/>
          </a:bodyPr>
          <a:lstStyle/>
          <a:p>
            <a:r>
              <a:rPr lang="en-US" sz="975" dirty="0">
                <a:solidFill>
                  <a:schemeClr val="bg1"/>
                </a:solidFill>
                <a:latin typeface="Arial Unicode MS"/>
              </a:rPr>
              <a:t>health &amp; environmental aspects/ Acceptance  </a:t>
            </a:r>
          </a:p>
        </p:txBody>
      </p:sp>
      <p:sp>
        <p:nvSpPr>
          <p:cNvPr id="9" name="Textfeld 5"/>
          <p:cNvSpPr txBox="1"/>
          <p:nvPr/>
        </p:nvSpPr>
        <p:spPr>
          <a:xfrm>
            <a:off x="3246502" y="2363211"/>
            <a:ext cx="1876847" cy="225962"/>
          </a:xfrm>
          <a:prstGeom prst="roundRect">
            <a:avLst/>
          </a:prstGeom>
          <a:solidFill>
            <a:schemeClr val="tx1">
              <a:alpha val="85098"/>
            </a:schemeClr>
          </a:solidFill>
          <a:ln>
            <a:solidFill>
              <a:schemeClr val="bg1"/>
            </a:solidFill>
          </a:ln>
          <a:effectLst>
            <a:outerShdw blurRad="50800" dist="38100" dir="2700000" algn="tl" rotWithShape="0">
              <a:prstClr val="black">
                <a:alpha val="40000"/>
              </a:prstClr>
            </a:outerShdw>
          </a:effectLst>
        </p:spPr>
        <p:txBody>
          <a:bodyPr wrap="none" lIns="53671" tIns="26835" rIns="53671" bIns="26835" rtlCol="0">
            <a:spAutoFit/>
          </a:bodyPr>
          <a:lstStyle>
            <a:defPPr>
              <a:defRPr lang="de-DE"/>
            </a:defPPr>
            <a:lvl1pPr>
              <a:defRPr sz="1300">
                <a:solidFill>
                  <a:schemeClr val="bg1"/>
                </a:solidFill>
                <a:latin typeface="Arial Unicode MS"/>
              </a:defRPr>
            </a:lvl1pPr>
          </a:lstStyle>
          <a:p>
            <a:r>
              <a:rPr lang="en-US" sz="975" dirty="0"/>
              <a:t>schematic presentation/drawing</a:t>
            </a:r>
          </a:p>
        </p:txBody>
      </p:sp>
      <p:sp>
        <p:nvSpPr>
          <p:cNvPr id="10" name="Textfeld 6"/>
          <p:cNvSpPr txBox="1"/>
          <p:nvPr/>
        </p:nvSpPr>
        <p:spPr>
          <a:xfrm>
            <a:off x="1248280" y="3171082"/>
            <a:ext cx="1939969" cy="225962"/>
          </a:xfrm>
          <a:prstGeom prst="roundRect">
            <a:avLst/>
          </a:prstGeom>
          <a:solidFill>
            <a:schemeClr val="tx1">
              <a:alpha val="85098"/>
            </a:schemeClr>
          </a:solidFill>
          <a:ln>
            <a:solidFill>
              <a:schemeClr val="bg1"/>
            </a:solidFill>
          </a:ln>
          <a:effectLst>
            <a:outerShdw blurRad="50800" dist="38100" dir="2700000" algn="tl" rotWithShape="0">
              <a:prstClr val="black">
                <a:alpha val="40000"/>
              </a:prstClr>
            </a:outerShdw>
          </a:effectLst>
        </p:spPr>
        <p:txBody>
          <a:bodyPr wrap="none" lIns="53671" tIns="26835" rIns="53671" bIns="26835" rtlCol="0">
            <a:spAutoFit/>
          </a:bodyPr>
          <a:lstStyle/>
          <a:p>
            <a:r>
              <a:rPr lang="en-US" sz="975" dirty="0">
                <a:solidFill>
                  <a:schemeClr val="bg1"/>
                </a:solidFill>
                <a:latin typeface="Arial Unicode MS"/>
              </a:rPr>
              <a:t>operational issues &amp; functionality</a:t>
            </a:r>
          </a:p>
        </p:txBody>
      </p:sp>
      <p:sp>
        <p:nvSpPr>
          <p:cNvPr id="11" name="Textfeld 7"/>
          <p:cNvSpPr txBox="1"/>
          <p:nvPr/>
        </p:nvSpPr>
        <p:spPr>
          <a:xfrm>
            <a:off x="4019915" y="2917356"/>
            <a:ext cx="1465746" cy="238732"/>
          </a:xfrm>
          <a:prstGeom prst="roundRect">
            <a:avLst/>
          </a:prstGeom>
          <a:solidFill>
            <a:schemeClr val="tx1">
              <a:alpha val="85098"/>
            </a:schemeClr>
          </a:solidFill>
          <a:ln>
            <a:solidFill>
              <a:schemeClr val="bg1"/>
            </a:solidFill>
          </a:ln>
          <a:effectLst>
            <a:outerShdw blurRad="50800" dist="38100" dir="2700000" algn="tl" rotWithShape="0">
              <a:prstClr val="black">
                <a:alpha val="40000"/>
              </a:prstClr>
            </a:outerShdw>
          </a:effectLst>
        </p:spPr>
        <p:txBody>
          <a:bodyPr wrap="none" lIns="53671" tIns="26835" rIns="53671" bIns="26835" rtlCol="0">
            <a:spAutoFit/>
          </a:bodyPr>
          <a:lstStyle/>
          <a:p>
            <a:r>
              <a:rPr lang="en-US" sz="975" dirty="0">
                <a:solidFill>
                  <a:schemeClr val="bg1"/>
                </a:solidFill>
                <a:latin typeface="Arial Unicode MS"/>
              </a:rPr>
              <a:t>applicability</a:t>
            </a:r>
            <a:r>
              <a:rPr lang="en-US" sz="1050" dirty="0">
                <a:solidFill>
                  <a:schemeClr val="bg1"/>
                </a:solidFill>
                <a:latin typeface="Arial Unicode MS"/>
              </a:rPr>
              <a:t> &amp; </a:t>
            </a:r>
            <a:r>
              <a:rPr lang="en-US" sz="975" dirty="0">
                <a:solidFill>
                  <a:schemeClr val="bg1"/>
                </a:solidFill>
                <a:latin typeface="Arial Unicode MS"/>
              </a:rPr>
              <a:t>adequacy</a:t>
            </a:r>
          </a:p>
        </p:txBody>
      </p:sp>
      <p:sp>
        <p:nvSpPr>
          <p:cNvPr id="12" name="Textfeld 9"/>
          <p:cNvSpPr txBox="1"/>
          <p:nvPr/>
        </p:nvSpPr>
        <p:spPr>
          <a:xfrm>
            <a:off x="6188440" y="2868711"/>
            <a:ext cx="1663966" cy="391965"/>
          </a:xfrm>
          <a:prstGeom prst="roundRect">
            <a:avLst/>
          </a:prstGeom>
          <a:solidFill>
            <a:schemeClr val="tx1">
              <a:alpha val="85098"/>
            </a:schemeClr>
          </a:solidFill>
          <a:ln>
            <a:solidFill>
              <a:schemeClr val="bg1"/>
            </a:solidFill>
          </a:ln>
          <a:effectLst>
            <a:outerShdw blurRad="50800" dist="38100" dir="2700000" algn="tl" rotWithShape="0">
              <a:prstClr val="black">
                <a:alpha val="40000"/>
              </a:prstClr>
            </a:outerShdw>
          </a:effectLst>
        </p:spPr>
        <p:txBody>
          <a:bodyPr wrap="square" lIns="53671" tIns="26835" rIns="53671" bIns="26835" rtlCol="0">
            <a:spAutoFit/>
          </a:bodyPr>
          <a:lstStyle/>
          <a:p>
            <a:r>
              <a:rPr lang="en-US" sz="975" dirty="0">
                <a:solidFill>
                  <a:schemeClr val="bg1"/>
                </a:solidFill>
                <a:latin typeface="Arial Unicode MS"/>
              </a:rPr>
              <a:t>advantages &amp; disadvantages</a:t>
            </a:r>
          </a:p>
        </p:txBody>
      </p:sp>
      <p:grpSp>
        <p:nvGrpSpPr>
          <p:cNvPr id="14" name="Gruppieren 1024"/>
          <p:cNvGrpSpPr/>
          <p:nvPr/>
        </p:nvGrpSpPr>
        <p:grpSpPr>
          <a:xfrm>
            <a:off x="1357966" y="952048"/>
            <a:ext cx="6533598" cy="847603"/>
            <a:chOff x="296749" y="462393"/>
            <a:chExt cx="10187573" cy="1661374"/>
          </a:xfrm>
        </p:grpSpPr>
        <p:sp>
          <p:nvSpPr>
            <p:cNvPr id="15" name="Rechteck 21"/>
            <p:cNvSpPr/>
            <p:nvPr/>
          </p:nvSpPr>
          <p:spPr>
            <a:xfrm>
              <a:off x="296749" y="462393"/>
              <a:ext cx="10126511" cy="53620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25" b="1" dirty="0">
                <a:solidFill>
                  <a:srgbClr val="FF0066"/>
                </a:solidFill>
                <a:latin typeface="Arial Unicode MS"/>
              </a:endParaRPr>
            </a:p>
          </p:txBody>
        </p:sp>
        <p:sp>
          <p:nvSpPr>
            <p:cNvPr id="16" name="Rechteck 22"/>
            <p:cNvSpPr/>
            <p:nvPr/>
          </p:nvSpPr>
          <p:spPr>
            <a:xfrm>
              <a:off x="357810" y="619770"/>
              <a:ext cx="10126512" cy="1503997"/>
            </a:xfrm>
            <a:prstGeom prst="rect">
              <a:avLst/>
            </a:prstGeom>
            <a:solidFill>
              <a:srgbClr val="BA0646">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r>
                <a:rPr lang="en-US" sz="1050" b="1" dirty="0">
                  <a:solidFill>
                    <a:schemeClr val="bg1"/>
                  </a:solidFill>
                  <a:latin typeface="Arial Unicode MS"/>
                </a:rPr>
                <a:t>Applicable to systems:</a:t>
              </a:r>
            </a:p>
            <a:p>
              <a:r>
                <a:rPr lang="en-US" sz="1050" b="1" dirty="0">
                  <a:solidFill>
                    <a:schemeClr val="bg1"/>
                  </a:solidFill>
                  <a:latin typeface="Arial Unicode MS"/>
                </a:rPr>
                <a:t>Management level:</a:t>
              </a:r>
            </a:p>
            <a:p>
              <a:r>
                <a:rPr lang="en-US" sz="1050" b="1" dirty="0">
                  <a:solidFill>
                    <a:schemeClr val="bg1"/>
                  </a:solidFill>
                  <a:latin typeface="Arial Unicode MS"/>
                </a:rPr>
                <a:t>Local availability of technology or components:</a:t>
              </a:r>
            </a:p>
            <a:p>
              <a:endParaRPr lang="en-US" sz="1050" b="1" dirty="0">
                <a:solidFill>
                  <a:schemeClr val="bg1"/>
                </a:solidFill>
                <a:latin typeface="Arial Unicode MS"/>
              </a:endParaRPr>
            </a:p>
            <a:p>
              <a:r>
                <a:rPr lang="en-US" sz="1050" b="1" dirty="0">
                  <a:solidFill>
                    <a:schemeClr val="bg1"/>
                  </a:solidFill>
                  <a:latin typeface="Arial Unicode MS"/>
                </a:rPr>
                <a:t>Technology maturity level:</a:t>
              </a:r>
            </a:p>
            <a:p>
              <a:r>
                <a:rPr lang="en-US" sz="1050" b="1" dirty="0">
                  <a:solidFill>
                    <a:schemeClr val="bg1"/>
                  </a:solidFill>
                  <a:latin typeface="Arial Unicode MS"/>
                </a:rPr>
                <a:t>2,3,7,8</a:t>
              </a:r>
            </a:p>
            <a:p>
              <a:r>
                <a:rPr lang="en-US" sz="1050" b="1" dirty="0">
                  <a:solidFill>
                    <a:schemeClr val="bg1"/>
                  </a:solidFill>
                  <a:latin typeface="Arial Unicode MS"/>
                </a:rPr>
                <a:t>Community, centralized</a:t>
              </a:r>
            </a:p>
            <a:p>
              <a:r>
                <a:rPr lang="en-US" sz="1050" b="1" dirty="0">
                  <a:solidFill>
                    <a:schemeClr val="bg1"/>
                  </a:solidFill>
                  <a:latin typeface="Arial Unicode MS"/>
                </a:rPr>
                <a:t>Available in most middle income countries, otherwise imported membrane modules </a:t>
              </a:r>
            </a:p>
            <a:p>
              <a:r>
                <a:rPr lang="en-US" sz="1050" b="1" dirty="0">
                  <a:solidFill>
                    <a:schemeClr val="bg1"/>
                  </a:solidFill>
                  <a:latin typeface="Arial Unicode MS"/>
                </a:rPr>
                <a:t>Established technology</a:t>
              </a:r>
            </a:p>
          </p:txBody>
        </p:sp>
      </p:grpSp>
      <p:sp>
        <p:nvSpPr>
          <p:cNvPr id="24" name="Textfeld 7"/>
          <p:cNvSpPr txBox="1"/>
          <p:nvPr/>
        </p:nvSpPr>
        <p:spPr>
          <a:xfrm>
            <a:off x="3992674" y="4014498"/>
            <a:ext cx="1506210" cy="225962"/>
          </a:xfrm>
          <a:prstGeom prst="roundRect">
            <a:avLst/>
          </a:prstGeom>
          <a:solidFill>
            <a:schemeClr val="tx1">
              <a:alpha val="85098"/>
            </a:schemeClr>
          </a:solidFill>
          <a:ln>
            <a:solidFill>
              <a:schemeClr val="bg1"/>
            </a:solidFill>
          </a:ln>
          <a:effectLst>
            <a:outerShdw blurRad="50800" dist="38100" dir="2700000" algn="tl" rotWithShape="0">
              <a:prstClr val="black">
                <a:alpha val="40000"/>
              </a:prstClr>
            </a:outerShdw>
          </a:effectLst>
        </p:spPr>
        <p:txBody>
          <a:bodyPr wrap="none" lIns="53671" tIns="26835" rIns="53671" bIns="26835" rtlCol="0">
            <a:spAutoFit/>
          </a:bodyPr>
          <a:lstStyle/>
          <a:p>
            <a:r>
              <a:rPr lang="en-US" sz="975" dirty="0">
                <a:solidFill>
                  <a:schemeClr val="bg1"/>
                </a:solidFill>
                <a:latin typeface="Arial Unicode MS"/>
              </a:rPr>
              <a:t>operation &amp; maintenance</a:t>
            </a:r>
          </a:p>
        </p:txBody>
      </p:sp>
      <p:sp>
        <p:nvSpPr>
          <p:cNvPr id="31" name="TextBox 30"/>
          <p:cNvSpPr txBox="1"/>
          <p:nvPr/>
        </p:nvSpPr>
        <p:spPr>
          <a:xfrm>
            <a:off x="304800" y="304620"/>
            <a:ext cx="5514392" cy="461665"/>
          </a:xfrm>
          <a:prstGeom prst="rect">
            <a:avLst/>
          </a:prstGeom>
          <a:noFill/>
        </p:spPr>
        <p:txBody>
          <a:bodyPr wrap="square" rtlCol="0">
            <a:spAutoFit/>
          </a:bodyPr>
          <a:lstStyle/>
          <a:p>
            <a:r>
              <a:rPr lang="en-US" sz="2400" b="1" dirty="0">
                <a:solidFill>
                  <a:schemeClr val="bg1"/>
                </a:solidFill>
                <a:latin typeface="Arial Unicode MS"/>
              </a:rPr>
              <a:t>Technology information sheets</a:t>
            </a:r>
          </a:p>
        </p:txBody>
      </p:sp>
      <p:sp>
        <p:nvSpPr>
          <p:cNvPr id="3" name="Slide Number Placeholder 1">
            <a:extLst>
              <a:ext uri="{FF2B5EF4-FFF2-40B4-BE49-F238E27FC236}">
                <a16:creationId xmlns:a16="http://schemas.microsoft.com/office/drawing/2014/main" id="{270EA586-F2E5-42A0-FBAD-2BF6148A5D93}"/>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14</a:t>
            </a:fld>
            <a:endParaRPr lang="de-DE" sz="1050" dirty="0"/>
          </a:p>
        </p:txBody>
      </p:sp>
    </p:spTree>
    <p:extLst>
      <p:ext uri="{BB962C8B-B14F-4D97-AF65-F5344CB8AC3E}">
        <p14:creationId xmlns:p14="http://schemas.microsoft.com/office/powerpoint/2010/main" val="232703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6336" y="1417379"/>
            <a:ext cx="909653" cy="496161"/>
          </a:xfrm>
          <a:prstGeom prst="rect">
            <a:avLst/>
          </a:prstGeom>
          <a:noFill/>
          <a:ln>
            <a:noFill/>
          </a:ln>
        </p:spPr>
      </p:pic>
      <p:pic>
        <p:nvPicPr>
          <p:cNvPr id="11" name="Grafik 54"/>
          <p:cNvPicPr/>
          <p:nvPr/>
        </p:nvPicPr>
        <p:blipFill rotWithShape="1">
          <a:blip r:embed="rId4" cstate="email">
            <a:extLst>
              <a:ext uri="{28A0092B-C50C-407E-A947-70E740481C1C}">
                <a14:useLocalDpi xmlns:a14="http://schemas.microsoft.com/office/drawing/2010/main"/>
              </a:ext>
            </a:extLst>
          </a:blip>
          <a:srcRect t="8136"/>
          <a:stretch/>
        </p:blipFill>
        <p:spPr bwMode="auto">
          <a:xfrm>
            <a:off x="4646610" y="1461490"/>
            <a:ext cx="921854" cy="465557"/>
          </a:xfrm>
          <a:prstGeom prst="rect">
            <a:avLst/>
          </a:prstGeom>
          <a:noFill/>
          <a:ln>
            <a:noFill/>
          </a:ln>
          <a:extLst>
            <a:ext uri="{53640926-AAD7-44D8-BBD7-CCE9431645EC}">
              <a14:shadowObscured xmlns:a14="http://schemas.microsoft.com/office/drawing/2010/main"/>
            </a:ext>
          </a:extLst>
        </p:spPr>
      </p:pic>
      <p:pic>
        <p:nvPicPr>
          <p:cNvPr id="12" name="Grafik 68"/>
          <p:cNvPicPr/>
          <p:nvPr/>
        </p:nvPicPr>
        <p:blipFill>
          <a:blip r:embed="rId5" cstate="email">
            <a:extLst>
              <a:ext uri="{28A0092B-C50C-407E-A947-70E740481C1C}">
                <a14:useLocalDpi xmlns:a14="http://schemas.microsoft.com/office/drawing/2010/main"/>
              </a:ext>
            </a:extLst>
          </a:blip>
          <a:srcRect/>
          <a:stretch>
            <a:fillRect/>
          </a:stretch>
        </p:blipFill>
        <p:spPr bwMode="auto">
          <a:xfrm>
            <a:off x="5696405" y="1445479"/>
            <a:ext cx="905138" cy="481568"/>
          </a:xfrm>
          <a:prstGeom prst="rect">
            <a:avLst/>
          </a:prstGeom>
          <a:noFill/>
          <a:ln>
            <a:noFill/>
          </a:ln>
        </p:spPr>
      </p:pic>
      <p:pic>
        <p:nvPicPr>
          <p:cNvPr id="13" name="Grafik 7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2215" y="1410375"/>
            <a:ext cx="700205" cy="551775"/>
          </a:xfrm>
          <a:prstGeom prst="rect">
            <a:avLst/>
          </a:prstGeom>
          <a:noFill/>
          <a:ln>
            <a:noFill/>
          </a:ln>
        </p:spPr>
      </p:pic>
      <p:pic>
        <p:nvPicPr>
          <p:cNvPr id="14" name="Grafik 86"/>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5400" y="1365200"/>
            <a:ext cx="831418" cy="529439"/>
          </a:xfrm>
          <a:prstGeom prst="rect">
            <a:avLst/>
          </a:prstGeom>
          <a:noFill/>
          <a:ln>
            <a:noFill/>
          </a:ln>
        </p:spPr>
      </p:pic>
      <p:pic>
        <p:nvPicPr>
          <p:cNvPr id="15" name="Grafik 1031"/>
          <p:cNvPicPr/>
          <p:nvPr/>
        </p:nvPicPr>
        <p:blipFill rotWithShape="1">
          <a:blip r:embed="rId8" cstate="print">
            <a:extLst>
              <a:ext uri="{28A0092B-C50C-407E-A947-70E740481C1C}">
                <a14:useLocalDpi xmlns:a14="http://schemas.microsoft.com/office/drawing/2010/main" val="0"/>
              </a:ext>
            </a:extLst>
          </a:blip>
          <a:srcRect l="58624" t="17365" r="1786" b="4113"/>
          <a:stretch/>
        </p:blipFill>
        <p:spPr bwMode="auto">
          <a:xfrm>
            <a:off x="2515269" y="1353509"/>
            <a:ext cx="622616" cy="552820"/>
          </a:xfrm>
          <a:prstGeom prst="rect">
            <a:avLst/>
          </a:prstGeom>
          <a:noFill/>
          <a:ln>
            <a:noFill/>
          </a:ln>
        </p:spPr>
      </p:pic>
      <p:pic>
        <p:nvPicPr>
          <p:cNvPr id="8" name="Content Placeholder 7"/>
          <p:cNvPicPr>
            <a:picLocks noGrp="1"/>
          </p:cNvPicPr>
          <p:nvPr>
            <p:ph idx="1"/>
          </p:nvPr>
        </p:nvPicPr>
        <p:blipFill rotWithShape="1">
          <a:blip r:embed="rId9">
            <a:extLst>
              <a:ext uri="{28A0092B-C50C-407E-A947-70E740481C1C}">
                <a14:useLocalDpi xmlns:a14="http://schemas.microsoft.com/office/drawing/2010/main" val="0"/>
              </a:ext>
            </a:extLst>
          </a:blip>
          <a:srcRect t="13090" r="2347"/>
          <a:stretch/>
        </p:blipFill>
        <p:spPr bwMode="auto">
          <a:xfrm>
            <a:off x="1147972" y="1885950"/>
            <a:ext cx="6548228" cy="3161969"/>
          </a:xfrm>
          <a:prstGeom prst="rect">
            <a:avLst/>
          </a:prstGeom>
          <a:noFill/>
        </p:spPr>
      </p:pic>
      <p:pic>
        <p:nvPicPr>
          <p:cNvPr id="9" name="Content Placeholder 7"/>
          <p:cNvPicPr>
            <a:picLocks/>
          </p:cNvPicPr>
          <p:nvPr/>
        </p:nvPicPr>
        <p:blipFill rotWithShape="1">
          <a:blip r:embed="rId9">
            <a:extLst>
              <a:ext uri="{28A0092B-C50C-407E-A947-70E740481C1C}">
                <a14:useLocalDpi xmlns:a14="http://schemas.microsoft.com/office/drawing/2010/main" val="0"/>
              </a:ext>
            </a:extLst>
          </a:blip>
          <a:srcRect b="87900"/>
          <a:stretch/>
        </p:blipFill>
        <p:spPr bwMode="auto">
          <a:xfrm>
            <a:off x="1147972" y="895350"/>
            <a:ext cx="6700628" cy="514019"/>
          </a:xfrm>
          <a:prstGeom prst="rect">
            <a:avLst/>
          </a:prstGeom>
          <a:noFill/>
        </p:spPr>
      </p:pic>
      <p:sp>
        <p:nvSpPr>
          <p:cNvPr id="18" name="Textfeld 5"/>
          <p:cNvSpPr txBox="1"/>
          <p:nvPr/>
        </p:nvSpPr>
        <p:spPr>
          <a:xfrm>
            <a:off x="6736523" y="3178249"/>
            <a:ext cx="2224154" cy="561856"/>
          </a:xfrm>
          <a:prstGeom prst="roundRect">
            <a:avLst/>
          </a:prstGeom>
          <a:solidFill>
            <a:schemeClr val="bg1"/>
          </a:solidFill>
          <a:ln>
            <a:solidFill>
              <a:schemeClr val="tx2"/>
            </a:solidFill>
          </a:ln>
          <a:effectLst/>
        </p:spPr>
        <p:txBody>
          <a:bodyPr wrap="square" rtlCol="0">
            <a:spAutoFit/>
          </a:bodyPr>
          <a:lstStyle/>
          <a:p>
            <a:pPr algn="ctr"/>
            <a:r>
              <a:rPr lang="en-GB" sz="1350" b="1" dirty="0">
                <a:latin typeface="Arial Unicode MS"/>
                <a:cs typeface="Arial" panose="020B0604020202020204" pitchFamily="34" charset="0"/>
              </a:rPr>
              <a:t>How to combine/link technologies?</a:t>
            </a:r>
          </a:p>
        </p:txBody>
      </p:sp>
      <p:sp>
        <p:nvSpPr>
          <p:cNvPr id="19" name="Textfeld 5"/>
          <p:cNvSpPr txBox="1"/>
          <p:nvPr/>
        </p:nvSpPr>
        <p:spPr>
          <a:xfrm>
            <a:off x="6736523" y="3858945"/>
            <a:ext cx="2224154" cy="332006"/>
          </a:xfrm>
          <a:prstGeom prst="roundRect">
            <a:avLst/>
          </a:prstGeom>
          <a:solidFill>
            <a:schemeClr val="tx1"/>
          </a:solidFill>
          <a:ln>
            <a:solidFill>
              <a:schemeClr val="tx2"/>
            </a:solidFill>
          </a:ln>
          <a:effectLst/>
        </p:spPr>
        <p:txBody>
          <a:bodyPr wrap="square" rtlCol="0">
            <a:spAutoFit/>
          </a:bodyPr>
          <a:lstStyle/>
          <a:p>
            <a:pPr algn="ctr"/>
            <a:r>
              <a:rPr lang="en-GB" sz="1350" b="1" dirty="0">
                <a:solidFill>
                  <a:schemeClr val="bg1"/>
                </a:solidFill>
                <a:latin typeface="Arial Unicode MS"/>
                <a:cs typeface="Arial" panose="020B0604020202020204" pitchFamily="34" charset="0"/>
              </a:rPr>
              <a:t>System templates</a:t>
            </a:r>
          </a:p>
        </p:txBody>
      </p:sp>
      <p:sp>
        <p:nvSpPr>
          <p:cNvPr id="20" name="Title 1"/>
          <p:cNvSpPr>
            <a:spLocks noGrp="1"/>
          </p:cNvSpPr>
          <p:nvPr>
            <p:ph type="title"/>
          </p:nvPr>
        </p:nvSpPr>
        <p:spPr>
          <a:xfrm>
            <a:off x="178900" y="285750"/>
            <a:ext cx="7200000" cy="324000"/>
          </a:xfrm>
        </p:spPr>
        <p:txBody>
          <a:bodyPr>
            <a:noAutofit/>
          </a:bodyPr>
          <a:lstStyle/>
          <a:p>
            <a:r>
              <a:rPr lang="en-US" sz="1800" dirty="0">
                <a:solidFill>
                  <a:schemeClr val="bg1"/>
                </a:solidFill>
              </a:rPr>
              <a:t>Functional groups: </a:t>
            </a:r>
            <a:br>
              <a:rPr lang="en-US" sz="1800" dirty="0">
                <a:solidFill>
                  <a:schemeClr val="bg1"/>
                </a:solidFill>
              </a:rPr>
            </a:br>
            <a:r>
              <a:rPr lang="en-US" sz="1800" dirty="0">
                <a:solidFill>
                  <a:schemeClr val="bg1"/>
                </a:solidFill>
              </a:rPr>
              <a:t>Technological steps from source to consumer</a:t>
            </a:r>
            <a:endParaRPr lang="de-CH" sz="1800" dirty="0">
              <a:solidFill>
                <a:schemeClr val="bg1"/>
              </a:solidFill>
            </a:endParaRPr>
          </a:p>
        </p:txBody>
      </p:sp>
      <p:sp>
        <p:nvSpPr>
          <p:cNvPr id="3" name="Slide Number Placeholder 1">
            <a:extLst>
              <a:ext uri="{FF2B5EF4-FFF2-40B4-BE49-F238E27FC236}">
                <a16:creationId xmlns:a16="http://schemas.microsoft.com/office/drawing/2014/main" id="{3E8F23B0-30D2-EC59-B203-5F98C1582481}"/>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15</a:t>
            </a:fld>
            <a:endParaRPr lang="de-DE" sz="1050" dirty="0"/>
          </a:p>
        </p:txBody>
      </p:sp>
    </p:spTree>
    <p:extLst>
      <p:ext uri="{BB962C8B-B14F-4D97-AF65-F5344CB8AC3E}">
        <p14:creationId xmlns:p14="http://schemas.microsoft.com/office/powerpoint/2010/main" val="385723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cstate="print">
            <a:extLst>
              <a:ext uri="{28A0092B-C50C-407E-A947-70E740481C1C}">
                <a14:useLocalDpi xmlns:a14="http://schemas.microsoft.com/office/drawing/2010/main"/>
              </a:ext>
            </a:extLst>
          </a:blip>
          <a:srcRect/>
          <a:stretch>
            <a:fillRect/>
          </a:stretch>
        </p:blipFill>
        <p:spPr bwMode="auto">
          <a:xfrm>
            <a:off x="3580116" y="1341179"/>
            <a:ext cx="909653" cy="496161"/>
          </a:xfrm>
          <a:prstGeom prst="rect">
            <a:avLst/>
          </a:prstGeom>
          <a:noFill/>
          <a:ln>
            <a:noFill/>
          </a:ln>
        </p:spPr>
      </p:pic>
      <p:pic>
        <p:nvPicPr>
          <p:cNvPr id="11" name="Grafik 54"/>
          <p:cNvPicPr/>
          <p:nvPr/>
        </p:nvPicPr>
        <p:blipFill rotWithShape="1">
          <a:blip r:embed="rId3" cstate="email">
            <a:extLst>
              <a:ext uri="{28A0092B-C50C-407E-A947-70E740481C1C}">
                <a14:useLocalDpi xmlns:a14="http://schemas.microsoft.com/office/drawing/2010/main"/>
              </a:ext>
            </a:extLst>
          </a:blip>
          <a:srcRect t="8136"/>
          <a:stretch/>
        </p:blipFill>
        <p:spPr bwMode="auto">
          <a:xfrm>
            <a:off x="4700390" y="1385290"/>
            <a:ext cx="921854" cy="465557"/>
          </a:xfrm>
          <a:prstGeom prst="rect">
            <a:avLst/>
          </a:prstGeom>
          <a:noFill/>
          <a:ln>
            <a:noFill/>
          </a:ln>
          <a:extLst>
            <a:ext uri="{53640926-AAD7-44D8-BBD7-CCE9431645EC}">
              <a14:shadowObscured xmlns:a14="http://schemas.microsoft.com/office/drawing/2010/main"/>
            </a:ext>
          </a:extLst>
        </p:spPr>
      </p:pic>
      <p:pic>
        <p:nvPicPr>
          <p:cNvPr id="12" name="Grafik 68"/>
          <p:cNvPicPr/>
          <p:nvPr/>
        </p:nvPicPr>
        <p:blipFill>
          <a:blip r:embed="rId4" cstate="print">
            <a:extLst>
              <a:ext uri="{28A0092B-C50C-407E-A947-70E740481C1C}">
                <a14:useLocalDpi xmlns:a14="http://schemas.microsoft.com/office/drawing/2010/main"/>
              </a:ext>
            </a:extLst>
          </a:blip>
          <a:srcRect/>
          <a:stretch>
            <a:fillRect/>
          </a:stretch>
        </p:blipFill>
        <p:spPr bwMode="auto">
          <a:xfrm>
            <a:off x="5750185" y="1369279"/>
            <a:ext cx="905138" cy="481568"/>
          </a:xfrm>
          <a:prstGeom prst="rect">
            <a:avLst/>
          </a:prstGeom>
          <a:noFill/>
          <a:ln>
            <a:noFill/>
          </a:ln>
        </p:spPr>
      </p:pic>
      <p:pic>
        <p:nvPicPr>
          <p:cNvPr id="13" name="Grafik 7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95995" y="1410375"/>
            <a:ext cx="700205" cy="551775"/>
          </a:xfrm>
          <a:prstGeom prst="rect">
            <a:avLst/>
          </a:prstGeom>
          <a:noFill/>
          <a:ln>
            <a:noFill/>
          </a:ln>
        </p:spPr>
      </p:pic>
      <p:pic>
        <p:nvPicPr>
          <p:cNvPr id="14" name="Grafik 86"/>
          <p:cNvPicPr/>
          <p:nvPr/>
        </p:nvPicPr>
        <p:blipFill>
          <a:blip r:embed="rId6" cstate="print">
            <a:extLst>
              <a:ext uri="{28A0092B-C50C-407E-A947-70E740481C1C}">
                <a14:useLocalDpi xmlns:a14="http://schemas.microsoft.com/office/drawing/2010/main"/>
              </a:ext>
            </a:extLst>
          </a:blip>
          <a:srcRect/>
          <a:stretch>
            <a:fillRect/>
          </a:stretch>
        </p:blipFill>
        <p:spPr bwMode="auto">
          <a:xfrm>
            <a:off x="1349180" y="1289000"/>
            <a:ext cx="831418" cy="529439"/>
          </a:xfrm>
          <a:prstGeom prst="rect">
            <a:avLst/>
          </a:prstGeom>
          <a:noFill/>
          <a:ln>
            <a:noFill/>
          </a:ln>
        </p:spPr>
      </p:pic>
      <p:pic>
        <p:nvPicPr>
          <p:cNvPr id="15" name="Grafik 1031"/>
          <p:cNvPicPr/>
          <p:nvPr/>
        </p:nvPicPr>
        <p:blipFill rotWithShape="1">
          <a:blip r:embed="rId7" cstate="print">
            <a:extLst>
              <a:ext uri="{28A0092B-C50C-407E-A947-70E740481C1C}">
                <a14:useLocalDpi xmlns:a14="http://schemas.microsoft.com/office/drawing/2010/main"/>
              </a:ext>
            </a:extLst>
          </a:blip>
          <a:srcRect l="58624" t="17365" r="1786" b="4113"/>
          <a:stretch/>
        </p:blipFill>
        <p:spPr bwMode="auto">
          <a:xfrm>
            <a:off x="2569049" y="1277309"/>
            <a:ext cx="622616" cy="552820"/>
          </a:xfrm>
          <a:prstGeom prst="rect">
            <a:avLst/>
          </a:prstGeom>
          <a:noFill/>
          <a:ln>
            <a:noFill/>
          </a:ln>
        </p:spPr>
      </p:pic>
      <p:pic>
        <p:nvPicPr>
          <p:cNvPr id="9" name="Content Placeholder 7"/>
          <p:cNvPicPr>
            <a:picLocks/>
          </p:cNvPicPr>
          <p:nvPr/>
        </p:nvPicPr>
        <p:blipFill rotWithShape="1">
          <a:blip r:embed="rId8" cstate="print">
            <a:extLst>
              <a:ext uri="{28A0092B-C50C-407E-A947-70E740481C1C}">
                <a14:useLocalDpi xmlns:a14="http://schemas.microsoft.com/office/drawing/2010/main"/>
              </a:ext>
            </a:extLst>
          </a:blip>
          <a:srcRect/>
          <a:stretch/>
        </p:blipFill>
        <p:spPr bwMode="auto">
          <a:xfrm>
            <a:off x="1224173" y="895350"/>
            <a:ext cx="6853027" cy="439963"/>
          </a:xfrm>
          <a:prstGeom prst="rect">
            <a:avLst/>
          </a:prstGeom>
          <a:noFill/>
        </p:spPr>
      </p:pic>
      <p:sp>
        <p:nvSpPr>
          <p:cNvPr id="17" name="Rectangle 16"/>
          <p:cNvSpPr/>
          <p:nvPr/>
        </p:nvSpPr>
        <p:spPr>
          <a:xfrm>
            <a:off x="1371600" y="4696965"/>
            <a:ext cx="2763982" cy="342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20" name="Picture 19"/>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t="12711"/>
          <a:stretch/>
        </p:blipFill>
        <p:spPr bwMode="auto">
          <a:xfrm>
            <a:off x="1223627" y="1809750"/>
            <a:ext cx="6777372" cy="334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le 20"/>
          <p:cNvSpPr/>
          <p:nvPr/>
        </p:nvSpPr>
        <p:spPr>
          <a:xfrm>
            <a:off x="3571399" y="2115725"/>
            <a:ext cx="888008" cy="164793"/>
          </a:xfrm>
          <a:prstGeom prst="roundRect">
            <a:avLst/>
          </a:prstGeom>
          <a:solidFill>
            <a:schemeClr val="accent3">
              <a:lumMod val="7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2" name="Rounded Rectangle 21"/>
          <p:cNvSpPr/>
          <p:nvPr/>
        </p:nvSpPr>
        <p:spPr>
          <a:xfrm>
            <a:off x="3588033" y="2586492"/>
            <a:ext cx="871374" cy="172492"/>
          </a:xfrm>
          <a:prstGeom prst="roundRect">
            <a:avLst/>
          </a:prstGeom>
          <a:solidFill>
            <a:schemeClr val="accent3">
              <a:lumMod val="7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3" name="Rounded Rectangle 22"/>
          <p:cNvSpPr/>
          <p:nvPr/>
        </p:nvSpPr>
        <p:spPr>
          <a:xfrm>
            <a:off x="3547871" y="4303617"/>
            <a:ext cx="949815" cy="555189"/>
          </a:xfrm>
          <a:prstGeom prst="roundRect">
            <a:avLst/>
          </a:prstGeom>
          <a:solidFill>
            <a:schemeClr val="accent3">
              <a:lumMod val="7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4" name="Rounded Rectangle 23"/>
          <p:cNvSpPr/>
          <p:nvPr/>
        </p:nvSpPr>
        <p:spPr>
          <a:xfrm>
            <a:off x="4680346" y="1935235"/>
            <a:ext cx="949815" cy="823749"/>
          </a:xfrm>
          <a:prstGeom prst="roundRect">
            <a:avLst/>
          </a:prstGeom>
          <a:solidFill>
            <a:srgbClr val="CC0066"/>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5" name="Rounded Rectangle 24"/>
          <p:cNvSpPr/>
          <p:nvPr/>
        </p:nvSpPr>
        <p:spPr>
          <a:xfrm>
            <a:off x="4680345" y="2758984"/>
            <a:ext cx="949815" cy="823749"/>
          </a:xfrm>
          <a:prstGeom prst="roundRect">
            <a:avLst/>
          </a:prstGeom>
          <a:solidFill>
            <a:srgbClr val="CC0066"/>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6" name="Rounded Rectangle 25"/>
          <p:cNvSpPr/>
          <p:nvPr/>
        </p:nvSpPr>
        <p:spPr>
          <a:xfrm>
            <a:off x="5821922" y="3354430"/>
            <a:ext cx="909836" cy="275827"/>
          </a:xfrm>
          <a:prstGeom prst="roundRect">
            <a:avLst/>
          </a:prstGeom>
          <a:solidFill>
            <a:srgbClr val="13A5B9"/>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7" name="Rounded Rectangle 26"/>
          <p:cNvSpPr/>
          <p:nvPr/>
        </p:nvSpPr>
        <p:spPr>
          <a:xfrm>
            <a:off x="6930421" y="1962794"/>
            <a:ext cx="909836" cy="611523"/>
          </a:xfrm>
          <a:prstGeom prst="roundRect">
            <a:avLst/>
          </a:prstGeom>
          <a:solidFill>
            <a:srgbClr val="000099"/>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cxnSp>
        <p:nvCxnSpPr>
          <p:cNvPr id="28" name="Elbow Connector 27"/>
          <p:cNvCxnSpPr>
            <a:stCxn id="38" idx="3"/>
            <a:endCxn id="36" idx="1"/>
          </p:cNvCxnSpPr>
          <p:nvPr/>
        </p:nvCxnSpPr>
        <p:spPr>
          <a:xfrm>
            <a:off x="2268415" y="3309414"/>
            <a:ext cx="147816" cy="899305"/>
          </a:xfrm>
          <a:prstGeom prst="bentConnector3">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36" idx="3"/>
            <a:endCxn id="22" idx="1"/>
          </p:cNvCxnSpPr>
          <p:nvPr/>
        </p:nvCxnSpPr>
        <p:spPr>
          <a:xfrm flipV="1">
            <a:off x="3361549" y="2672737"/>
            <a:ext cx="226484" cy="1535981"/>
          </a:xfrm>
          <a:prstGeom prst="bentConnector3">
            <a:avLst>
              <a:gd name="adj1" fmla="val 50000"/>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21" idx="2"/>
            <a:endCxn id="22" idx="0"/>
          </p:cNvCxnSpPr>
          <p:nvPr/>
        </p:nvCxnSpPr>
        <p:spPr>
          <a:xfrm>
            <a:off x="4015403" y="2280518"/>
            <a:ext cx="0" cy="305974"/>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23" idx="0"/>
          </p:cNvCxnSpPr>
          <p:nvPr/>
        </p:nvCxnSpPr>
        <p:spPr>
          <a:xfrm>
            <a:off x="4015403" y="2758984"/>
            <a:ext cx="0" cy="154463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Elbow Connector 31"/>
          <p:cNvCxnSpPr>
            <a:stCxn id="22" idx="3"/>
            <a:endCxn id="24" idx="1"/>
          </p:cNvCxnSpPr>
          <p:nvPr/>
        </p:nvCxnSpPr>
        <p:spPr>
          <a:xfrm flipV="1">
            <a:off x="4459407" y="2347110"/>
            <a:ext cx="220939" cy="325628"/>
          </a:xfrm>
          <a:prstGeom prst="bentConnector3">
            <a:avLst>
              <a:gd name="adj1" fmla="val 50000"/>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Elbow Connector 32"/>
          <p:cNvCxnSpPr>
            <a:stCxn id="25" idx="3"/>
            <a:endCxn id="26" idx="1"/>
          </p:cNvCxnSpPr>
          <p:nvPr/>
        </p:nvCxnSpPr>
        <p:spPr>
          <a:xfrm>
            <a:off x="5630160" y="3170859"/>
            <a:ext cx="191762" cy="321485"/>
          </a:xfrm>
          <a:prstGeom prst="bentConnector3">
            <a:avLst>
              <a:gd name="adj1" fmla="val 50000"/>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5449801" y="2639157"/>
            <a:ext cx="0" cy="21518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stCxn id="26" idx="3"/>
            <a:endCxn id="27" idx="1"/>
          </p:cNvCxnSpPr>
          <p:nvPr/>
        </p:nvCxnSpPr>
        <p:spPr>
          <a:xfrm flipV="1">
            <a:off x="6731758" y="2268556"/>
            <a:ext cx="198663" cy="1223788"/>
          </a:xfrm>
          <a:prstGeom prst="bentConnector3">
            <a:avLst>
              <a:gd name="adj1" fmla="val 50000"/>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Rounded Rectangle 35"/>
          <p:cNvSpPr/>
          <p:nvPr/>
        </p:nvSpPr>
        <p:spPr>
          <a:xfrm>
            <a:off x="2416231" y="4058883"/>
            <a:ext cx="945318" cy="299671"/>
          </a:xfrm>
          <a:prstGeom prst="roundRect">
            <a:avLst/>
          </a:prstGeom>
          <a:solidFill>
            <a:srgbClr val="92D05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grpSp>
        <p:nvGrpSpPr>
          <p:cNvPr id="37" name="Group 36"/>
          <p:cNvGrpSpPr/>
          <p:nvPr/>
        </p:nvGrpSpPr>
        <p:grpSpPr>
          <a:xfrm>
            <a:off x="1289997" y="3011040"/>
            <a:ext cx="1401497" cy="262349"/>
            <a:chOff x="195995" y="4000500"/>
            <a:chExt cx="1868663" cy="349798"/>
          </a:xfrm>
        </p:grpSpPr>
        <p:sp>
          <p:nvSpPr>
            <p:cNvPr id="38" name="Rounded Rectangle 37"/>
            <p:cNvSpPr/>
            <p:nvPr/>
          </p:nvSpPr>
          <p:spPr>
            <a:xfrm>
              <a:off x="195995" y="4000500"/>
              <a:ext cx="1287489" cy="349798"/>
            </a:xfrm>
            <a:prstGeom prst="roundRect">
              <a:avLst/>
            </a:prstGeom>
            <a:solidFill>
              <a:srgbClr val="1F693D"/>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9" name="TextBox 38"/>
            <p:cNvSpPr txBox="1"/>
            <p:nvPr/>
          </p:nvSpPr>
          <p:spPr>
            <a:xfrm>
              <a:off x="195995" y="4057111"/>
              <a:ext cx="1868663" cy="276998"/>
            </a:xfrm>
            <a:prstGeom prst="rect">
              <a:avLst/>
            </a:prstGeom>
            <a:noFill/>
          </p:spPr>
          <p:txBody>
            <a:bodyPr wrap="square" rtlCol="0">
              <a:spAutoFit/>
            </a:bodyPr>
            <a:lstStyle/>
            <a:p>
              <a:r>
                <a:rPr lang="de-CH" sz="750" b="1" dirty="0">
                  <a:solidFill>
                    <a:schemeClr val="bg1"/>
                  </a:solidFill>
                  <a:latin typeface="Arial Unicode MS"/>
                </a:rPr>
                <a:t>Rivers &amp; </a:t>
              </a:r>
              <a:r>
                <a:rPr lang="de-CH" sz="750" b="1" dirty="0" err="1">
                  <a:solidFill>
                    <a:schemeClr val="bg1"/>
                  </a:solidFill>
                  <a:latin typeface="Arial Unicode MS"/>
                </a:rPr>
                <a:t>streams</a:t>
              </a:r>
              <a:endParaRPr lang="en-GB" sz="750" b="1" dirty="0">
                <a:solidFill>
                  <a:schemeClr val="bg1"/>
                </a:solidFill>
                <a:latin typeface="Arial Unicode MS"/>
              </a:endParaRPr>
            </a:p>
          </p:txBody>
        </p:sp>
      </p:grpSp>
      <p:grpSp>
        <p:nvGrpSpPr>
          <p:cNvPr id="40" name="Group 39"/>
          <p:cNvGrpSpPr/>
          <p:nvPr/>
        </p:nvGrpSpPr>
        <p:grpSpPr>
          <a:xfrm>
            <a:off x="1255585" y="3367908"/>
            <a:ext cx="1401497" cy="262349"/>
            <a:chOff x="150113" y="4476324"/>
            <a:chExt cx="1868663" cy="349798"/>
          </a:xfrm>
        </p:grpSpPr>
        <p:sp>
          <p:nvSpPr>
            <p:cNvPr id="41" name="Rounded Rectangle 40"/>
            <p:cNvSpPr/>
            <p:nvPr/>
          </p:nvSpPr>
          <p:spPr>
            <a:xfrm>
              <a:off x="195995" y="4476324"/>
              <a:ext cx="1287489" cy="349798"/>
            </a:xfrm>
            <a:prstGeom prst="roundRect">
              <a:avLst/>
            </a:prstGeom>
            <a:solidFill>
              <a:srgbClr val="1F693D"/>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42" name="TextBox 41"/>
            <p:cNvSpPr txBox="1"/>
            <p:nvPr/>
          </p:nvSpPr>
          <p:spPr>
            <a:xfrm>
              <a:off x="150113" y="4526063"/>
              <a:ext cx="1868663" cy="276998"/>
            </a:xfrm>
            <a:prstGeom prst="rect">
              <a:avLst/>
            </a:prstGeom>
            <a:noFill/>
          </p:spPr>
          <p:txBody>
            <a:bodyPr wrap="square" rtlCol="0">
              <a:spAutoFit/>
            </a:bodyPr>
            <a:lstStyle/>
            <a:p>
              <a:r>
                <a:rPr lang="de-CH" sz="750" b="1" dirty="0">
                  <a:solidFill>
                    <a:schemeClr val="bg1"/>
                  </a:solidFill>
                  <a:latin typeface="Arial Unicode MS"/>
                </a:rPr>
                <a:t>Ponds, </a:t>
              </a:r>
              <a:r>
                <a:rPr lang="de-CH" sz="750" b="1" dirty="0" err="1">
                  <a:solidFill>
                    <a:schemeClr val="bg1"/>
                  </a:solidFill>
                  <a:latin typeface="Arial Unicode MS"/>
                </a:rPr>
                <a:t>lakes</a:t>
              </a:r>
              <a:r>
                <a:rPr lang="de-CH" sz="750" b="1" dirty="0">
                  <a:solidFill>
                    <a:schemeClr val="bg1"/>
                  </a:solidFill>
                  <a:latin typeface="Arial Unicode MS"/>
                </a:rPr>
                <a:t> &amp; </a:t>
              </a:r>
              <a:r>
                <a:rPr lang="de-CH" sz="750" b="1" dirty="0" err="1">
                  <a:solidFill>
                    <a:schemeClr val="bg1"/>
                  </a:solidFill>
                  <a:latin typeface="Arial Unicode MS"/>
                </a:rPr>
                <a:t>dams</a:t>
              </a:r>
              <a:endParaRPr lang="en-GB" sz="750" b="1" dirty="0">
                <a:solidFill>
                  <a:schemeClr val="bg1"/>
                </a:solidFill>
                <a:latin typeface="Arial Unicode MS"/>
              </a:endParaRPr>
            </a:p>
          </p:txBody>
        </p:sp>
      </p:grpSp>
      <p:sp>
        <p:nvSpPr>
          <p:cNvPr id="43" name="Rounded Rectangle 42"/>
          <p:cNvSpPr/>
          <p:nvPr/>
        </p:nvSpPr>
        <p:spPr>
          <a:xfrm>
            <a:off x="1300145" y="3016936"/>
            <a:ext cx="945318" cy="613321"/>
          </a:xfrm>
          <a:prstGeom prst="round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44" name="TextBox 43"/>
          <p:cNvSpPr txBox="1"/>
          <p:nvPr/>
        </p:nvSpPr>
        <p:spPr>
          <a:xfrm>
            <a:off x="2404760" y="4095023"/>
            <a:ext cx="1401497" cy="207749"/>
          </a:xfrm>
          <a:prstGeom prst="rect">
            <a:avLst/>
          </a:prstGeom>
          <a:noFill/>
        </p:spPr>
        <p:txBody>
          <a:bodyPr wrap="square" rtlCol="0">
            <a:spAutoFit/>
          </a:bodyPr>
          <a:lstStyle/>
          <a:p>
            <a:r>
              <a:rPr lang="de-CH" sz="750" b="1" dirty="0">
                <a:solidFill>
                  <a:schemeClr val="bg1"/>
                </a:solidFill>
                <a:latin typeface="Arial Unicode MS"/>
              </a:rPr>
              <a:t>River &amp; </a:t>
            </a:r>
            <a:r>
              <a:rPr lang="de-CH" sz="750" b="1" dirty="0" err="1">
                <a:solidFill>
                  <a:schemeClr val="bg1"/>
                </a:solidFill>
                <a:latin typeface="Arial Unicode MS"/>
              </a:rPr>
              <a:t>lake</a:t>
            </a:r>
            <a:r>
              <a:rPr lang="de-CH" sz="750" b="1" dirty="0">
                <a:solidFill>
                  <a:schemeClr val="bg1"/>
                </a:solidFill>
                <a:latin typeface="Arial Unicode MS"/>
              </a:rPr>
              <a:t> </a:t>
            </a:r>
            <a:r>
              <a:rPr lang="de-CH" sz="750" b="1" dirty="0" err="1">
                <a:solidFill>
                  <a:schemeClr val="bg1"/>
                </a:solidFill>
                <a:latin typeface="Arial Unicode MS"/>
              </a:rPr>
              <a:t>intake</a:t>
            </a:r>
            <a:endParaRPr lang="en-GB" sz="750" b="1" dirty="0">
              <a:solidFill>
                <a:schemeClr val="bg1"/>
              </a:solidFill>
              <a:latin typeface="Arial Unicode MS"/>
            </a:endParaRPr>
          </a:p>
        </p:txBody>
      </p:sp>
      <p:sp>
        <p:nvSpPr>
          <p:cNvPr id="45" name="TextBox 44"/>
          <p:cNvSpPr txBox="1"/>
          <p:nvPr/>
        </p:nvSpPr>
        <p:spPr>
          <a:xfrm>
            <a:off x="3578749" y="2104319"/>
            <a:ext cx="1401497" cy="207749"/>
          </a:xfrm>
          <a:prstGeom prst="rect">
            <a:avLst/>
          </a:prstGeom>
          <a:noFill/>
        </p:spPr>
        <p:txBody>
          <a:bodyPr wrap="square" rtlCol="0">
            <a:spAutoFit/>
          </a:bodyPr>
          <a:lstStyle/>
          <a:p>
            <a:r>
              <a:rPr lang="de-CH" sz="750" b="1" dirty="0">
                <a:solidFill>
                  <a:schemeClr val="bg1"/>
                </a:solidFill>
                <a:latin typeface="Arial Unicode MS"/>
              </a:rPr>
              <a:t>Gravity</a:t>
            </a:r>
            <a:endParaRPr lang="en-GB" sz="750" b="1" dirty="0">
              <a:solidFill>
                <a:schemeClr val="bg1"/>
              </a:solidFill>
              <a:latin typeface="Arial Unicode MS"/>
            </a:endParaRPr>
          </a:p>
        </p:txBody>
      </p:sp>
      <p:sp>
        <p:nvSpPr>
          <p:cNvPr id="46" name="TextBox 45"/>
          <p:cNvSpPr txBox="1"/>
          <p:nvPr/>
        </p:nvSpPr>
        <p:spPr>
          <a:xfrm>
            <a:off x="3578749" y="2574318"/>
            <a:ext cx="1401497" cy="207749"/>
          </a:xfrm>
          <a:prstGeom prst="rect">
            <a:avLst/>
          </a:prstGeom>
          <a:noFill/>
        </p:spPr>
        <p:txBody>
          <a:bodyPr wrap="square" rtlCol="0">
            <a:spAutoFit/>
          </a:bodyPr>
          <a:lstStyle/>
          <a:p>
            <a:r>
              <a:rPr lang="de-CH" sz="750" b="1" dirty="0" err="1">
                <a:solidFill>
                  <a:schemeClr val="bg1"/>
                </a:solidFill>
                <a:latin typeface="Arial Unicode MS"/>
              </a:rPr>
              <a:t>Electric</a:t>
            </a:r>
            <a:endParaRPr lang="en-GB" sz="750" b="1" dirty="0">
              <a:solidFill>
                <a:schemeClr val="bg1"/>
              </a:solidFill>
              <a:latin typeface="Arial Unicode MS"/>
            </a:endParaRPr>
          </a:p>
        </p:txBody>
      </p:sp>
      <p:sp>
        <p:nvSpPr>
          <p:cNvPr id="47" name="TextBox 46"/>
          <p:cNvSpPr txBox="1"/>
          <p:nvPr/>
        </p:nvSpPr>
        <p:spPr>
          <a:xfrm>
            <a:off x="3547870" y="4294964"/>
            <a:ext cx="1401497" cy="553998"/>
          </a:xfrm>
          <a:prstGeom prst="rect">
            <a:avLst/>
          </a:prstGeom>
          <a:noFill/>
        </p:spPr>
        <p:txBody>
          <a:bodyPr wrap="square" rtlCol="0">
            <a:spAutoFit/>
          </a:bodyPr>
          <a:lstStyle/>
          <a:p>
            <a:r>
              <a:rPr lang="de-CH" sz="750" b="1" dirty="0" err="1">
                <a:solidFill>
                  <a:schemeClr val="bg1"/>
                </a:solidFill>
                <a:latin typeface="Arial Unicode MS"/>
              </a:rPr>
              <a:t>Velocity</a:t>
            </a:r>
            <a:r>
              <a:rPr lang="de-CH" sz="750" b="1" dirty="0">
                <a:solidFill>
                  <a:schemeClr val="bg1"/>
                </a:solidFill>
                <a:latin typeface="Arial Unicode MS"/>
              </a:rPr>
              <a:t> </a:t>
            </a:r>
            <a:r>
              <a:rPr lang="de-CH" sz="750" b="1" dirty="0" err="1">
                <a:solidFill>
                  <a:schemeClr val="bg1"/>
                </a:solidFill>
                <a:latin typeface="Arial Unicode MS"/>
              </a:rPr>
              <a:t>pumps</a:t>
            </a:r>
            <a:endParaRPr lang="de-CH" sz="750" b="1" dirty="0">
              <a:solidFill>
                <a:schemeClr val="bg1"/>
              </a:solidFill>
              <a:latin typeface="Arial Unicode MS"/>
            </a:endParaRPr>
          </a:p>
          <a:p>
            <a:endParaRPr lang="de-CH" sz="750" dirty="0">
              <a:solidFill>
                <a:schemeClr val="bg1"/>
              </a:solidFill>
              <a:latin typeface="Arial Unicode MS"/>
            </a:endParaRPr>
          </a:p>
          <a:p>
            <a:r>
              <a:rPr lang="de-CH" sz="750" dirty="0">
                <a:solidFill>
                  <a:schemeClr val="bg1"/>
                </a:solidFill>
                <a:latin typeface="Arial Unicode MS"/>
              </a:rPr>
              <a:t>Radial </a:t>
            </a:r>
            <a:r>
              <a:rPr lang="de-CH" sz="750" dirty="0" err="1">
                <a:solidFill>
                  <a:schemeClr val="bg1"/>
                </a:solidFill>
                <a:latin typeface="Arial Unicode MS"/>
              </a:rPr>
              <a:t>flow</a:t>
            </a:r>
            <a:r>
              <a:rPr lang="de-CH" sz="750" dirty="0">
                <a:solidFill>
                  <a:schemeClr val="bg1"/>
                </a:solidFill>
                <a:latin typeface="Arial Unicode MS"/>
              </a:rPr>
              <a:t> </a:t>
            </a:r>
            <a:r>
              <a:rPr lang="de-CH" sz="750" dirty="0" err="1">
                <a:solidFill>
                  <a:schemeClr val="bg1"/>
                </a:solidFill>
                <a:latin typeface="Arial Unicode MS"/>
              </a:rPr>
              <a:t>pumps</a:t>
            </a:r>
            <a:endParaRPr lang="de-CH" sz="750" dirty="0">
              <a:solidFill>
                <a:schemeClr val="bg1"/>
              </a:solidFill>
              <a:latin typeface="Arial Unicode MS"/>
            </a:endParaRPr>
          </a:p>
          <a:p>
            <a:r>
              <a:rPr lang="de-CH" sz="750" dirty="0">
                <a:solidFill>
                  <a:schemeClr val="bg1"/>
                </a:solidFill>
                <a:latin typeface="Arial Unicode MS"/>
              </a:rPr>
              <a:t>Axial </a:t>
            </a:r>
            <a:r>
              <a:rPr lang="de-CH" sz="750" dirty="0" err="1">
                <a:solidFill>
                  <a:schemeClr val="bg1"/>
                </a:solidFill>
                <a:latin typeface="Arial Unicode MS"/>
              </a:rPr>
              <a:t>flow</a:t>
            </a:r>
            <a:r>
              <a:rPr lang="de-CH" sz="750" dirty="0">
                <a:solidFill>
                  <a:schemeClr val="bg1"/>
                </a:solidFill>
                <a:latin typeface="Arial Unicode MS"/>
              </a:rPr>
              <a:t> </a:t>
            </a:r>
            <a:r>
              <a:rPr lang="de-CH" sz="750" dirty="0" err="1">
                <a:solidFill>
                  <a:schemeClr val="bg1"/>
                </a:solidFill>
                <a:latin typeface="Arial Unicode MS"/>
              </a:rPr>
              <a:t>pumps</a:t>
            </a:r>
            <a:endParaRPr lang="en-GB" sz="750" dirty="0">
              <a:solidFill>
                <a:schemeClr val="bg1"/>
              </a:solidFill>
              <a:latin typeface="Arial Unicode MS"/>
            </a:endParaRPr>
          </a:p>
        </p:txBody>
      </p:sp>
      <p:sp>
        <p:nvSpPr>
          <p:cNvPr id="48" name="TextBox 47"/>
          <p:cNvSpPr txBox="1"/>
          <p:nvPr/>
        </p:nvSpPr>
        <p:spPr>
          <a:xfrm>
            <a:off x="4671062" y="1932913"/>
            <a:ext cx="990117" cy="830997"/>
          </a:xfrm>
          <a:prstGeom prst="rect">
            <a:avLst/>
          </a:prstGeom>
          <a:noFill/>
        </p:spPr>
        <p:txBody>
          <a:bodyPr wrap="square" rtlCol="0">
            <a:spAutoFit/>
          </a:bodyPr>
          <a:lstStyle/>
          <a:p>
            <a:r>
              <a:rPr lang="de-CH" sz="750" b="1" dirty="0" err="1">
                <a:solidFill>
                  <a:schemeClr val="bg1"/>
                </a:solidFill>
                <a:latin typeface="Arial Unicode MS"/>
              </a:rPr>
              <a:t>Turbidity</a:t>
            </a:r>
            <a:endParaRPr lang="de-CH" sz="750" b="1" dirty="0">
              <a:solidFill>
                <a:schemeClr val="bg1"/>
              </a:solidFill>
              <a:latin typeface="Arial Unicode MS"/>
            </a:endParaRPr>
          </a:p>
          <a:p>
            <a:r>
              <a:rPr lang="de-CH" sz="675" dirty="0" err="1">
                <a:solidFill>
                  <a:schemeClr val="bg1"/>
                </a:solidFill>
                <a:latin typeface="Arial Unicode MS"/>
              </a:rPr>
              <a:t>Roughing</a:t>
            </a:r>
            <a:r>
              <a:rPr lang="de-CH" sz="675" dirty="0">
                <a:solidFill>
                  <a:schemeClr val="bg1"/>
                </a:solidFill>
                <a:latin typeface="Arial Unicode MS"/>
              </a:rPr>
              <a:t> </a:t>
            </a:r>
            <a:r>
              <a:rPr lang="de-CH" sz="675" dirty="0" err="1">
                <a:solidFill>
                  <a:schemeClr val="bg1"/>
                </a:solidFill>
                <a:latin typeface="Arial Unicode MS"/>
              </a:rPr>
              <a:t>filtration</a:t>
            </a:r>
            <a:endParaRPr lang="de-CH" sz="675" dirty="0">
              <a:solidFill>
                <a:schemeClr val="bg1"/>
              </a:solidFill>
              <a:latin typeface="Arial Unicode MS"/>
            </a:endParaRPr>
          </a:p>
          <a:p>
            <a:r>
              <a:rPr lang="de-CH" sz="675" dirty="0">
                <a:solidFill>
                  <a:schemeClr val="bg1"/>
                </a:solidFill>
                <a:latin typeface="Arial Unicode MS"/>
              </a:rPr>
              <a:t>Rapid </a:t>
            </a:r>
            <a:r>
              <a:rPr lang="de-CH" sz="675" dirty="0" err="1">
                <a:solidFill>
                  <a:schemeClr val="bg1"/>
                </a:solidFill>
                <a:latin typeface="Arial Unicode MS"/>
              </a:rPr>
              <a:t>sand</a:t>
            </a:r>
            <a:r>
              <a:rPr lang="de-CH" sz="675" dirty="0">
                <a:solidFill>
                  <a:schemeClr val="bg1"/>
                </a:solidFill>
                <a:latin typeface="Arial Unicode MS"/>
              </a:rPr>
              <a:t> </a:t>
            </a:r>
            <a:r>
              <a:rPr lang="de-CH" sz="675" dirty="0" err="1">
                <a:solidFill>
                  <a:schemeClr val="bg1"/>
                </a:solidFill>
                <a:latin typeface="Arial Unicode MS"/>
              </a:rPr>
              <a:t>filtration</a:t>
            </a:r>
            <a:endParaRPr lang="de-CH" sz="675" dirty="0">
              <a:solidFill>
                <a:schemeClr val="bg1"/>
              </a:solidFill>
              <a:latin typeface="Arial Unicode MS"/>
            </a:endParaRPr>
          </a:p>
          <a:p>
            <a:r>
              <a:rPr lang="de-CH" sz="675" dirty="0">
                <a:solidFill>
                  <a:schemeClr val="bg1"/>
                </a:solidFill>
                <a:latin typeface="Arial Unicode MS"/>
              </a:rPr>
              <a:t>Membrane </a:t>
            </a:r>
            <a:r>
              <a:rPr lang="de-CH" sz="675" dirty="0" err="1">
                <a:solidFill>
                  <a:schemeClr val="bg1"/>
                </a:solidFill>
                <a:latin typeface="Arial Unicode MS"/>
              </a:rPr>
              <a:t>filtration</a:t>
            </a:r>
            <a:endParaRPr lang="de-CH" sz="675" dirty="0">
              <a:solidFill>
                <a:schemeClr val="bg1"/>
              </a:solidFill>
              <a:latin typeface="Arial Unicode MS"/>
            </a:endParaRPr>
          </a:p>
          <a:p>
            <a:r>
              <a:rPr lang="de-CH" sz="675" dirty="0" err="1">
                <a:solidFill>
                  <a:schemeClr val="bg1"/>
                </a:solidFill>
                <a:latin typeface="Arial Unicode MS"/>
              </a:rPr>
              <a:t>Coagulation</a:t>
            </a:r>
            <a:r>
              <a:rPr lang="de-CH" sz="675" dirty="0">
                <a:solidFill>
                  <a:schemeClr val="bg1"/>
                </a:solidFill>
                <a:latin typeface="Arial Unicode MS"/>
              </a:rPr>
              <a:t>/ </a:t>
            </a:r>
            <a:r>
              <a:rPr lang="de-CH" sz="675" dirty="0" err="1">
                <a:solidFill>
                  <a:schemeClr val="bg1"/>
                </a:solidFill>
                <a:latin typeface="Arial Unicode MS"/>
              </a:rPr>
              <a:t>sedimentation</a:t>
            </a:r>
            <a:endParaRPr lang="de-CH" sz="675" dirty="0">
              <a:solidFill>
                <a:schemeClr val="bg1"/>
              </a:solidFill>
              <a:latin typeface="Arial Unicode MS"/>
            </a:endParaRPr>
          </a:p>
          <a:p>
            <a:r>
              <a:rPr lang="de-CH" sz="675" dirty="0" err="1">
                <a:solidFill>
                  <a:schemeClr val="bg1"/>
                </a:solidFill>
                <a:latin typeface="Arial Unicode MS"/>
              </a:rPr>
              <a:t>Coagulation</a:t>
            </a:r>
            <a:r>
              <a:rPr lang="de-CH" sz="675" dirty="0">
                <a:solidFill>
                  <a:schemeClr val="bg1"/>
                </a:solidFill>
                <a:latin typeface="Arial Unicode MS"/>
              </a:rPr>
              <a:t>/ </a:t>
            </a:r>
            <a:r>
              <a:rPr lang="de-CH" sz="675" dirty="0" err="1">
                <a:solidFill>
                  <a:schemeClr val="bg1"/>
                </a:solidFill>
                <a:latin typeface="Arial Unicode MS"/>
              </a:rPr>
              <a:t>filtration</a:t>
            </a:r>
            <a:endParaRPr lang="en-GB" sz="675" dirty="0">
              <a:solidFill>
                <a:schemeClr val="bg1"/>
              </a:solidFill>
              <a:latin typeface="Arial Unicode MS"/>
            </a:endParaRPr>
          </a:p>
        </p:txBody>
      </p:sp>
      <p:sp>
        <p:nvSpPr>
          <p:cNvPr id="49" name="TextBox 48"/>
          <p:cNvSpPr txBox="1"/>
          <p:nvPr/>
        </p:nvSpPr>
        <p:spPr>
          <a:xfrm>
            <a:off x="4694334" y="2754547"/>
            <a:ext cx="990117" cy="830997"/>
          </a:xfrm>
          <a:prstGeom prst="rect">
            <a:avLst/>
          </a:prstGeom>
          <a:noFill/>
        </p:spPr>
        <p:txBody>
          <a:bodyPr wrap="square" rtlCol="0">
            <a:spAutoFit/>
          </a:bodyPr>
          <a:lstStyle/>
          <a:p>
            <a:r>
              <a:rPr lang="de-CH" sz="750" b="1" dirty="0" err="1">
                <a:solidFill>
                  <a:schemeClr val="bg1"/>
                </a:solidFill>
                <a:latin typeface="Arial Unicode MS"/>
              </a:rPr>
              <a:t>Microbial</a:t>
            </a:r>
            <a:endParaRPr lang="de-CH" sz="750" b="1" dirty="0">
              <a:solidFill>
                <a:schemeClr val="bg1"/>
              </a:solidFill>
              <a:latin typeface="Arial Unicode MS"/>
            </a:endParaRPr>
          </a:p>
          <a:p>
            <a:r>
              <a:rPr lang="de-CH" sz="675" dirty="0" err="1">
                <a:solidFill>
                  <a:schemeClr val="bg1"/>
                </a:solidFill>
                <a:latin typeface="Arial Unicode MS"/>
              </a:rPr>
              <a:t>Chlorination</a:t>
            </a:r>
            <a:endParaRPr lang="de-CH" sz="675" dirty="0">
              <a:solidFill>
                <a:schemeClr val="bg1"/>
              </a:solidFill>
              <a:latin typeface="Arial Unicode MS"/>
            </a:endParaRPr>
          </a:p>
          <a:p>
            <a:r>
              <a:rPr lang="de-CH" sz="675" dirty="0">
                <a:solidFill>
                  <a:schemeClr val="bg1"/>
                </a:solidFill>
                <a:latin typeface="Arial Unicode MS"/>
              </a:rPr>
              <a:t>UV</a:t>
            </a:r>
          </a:p>
          <a:p>
            <a:r>
              <a:rPr lang="de-CH" sz="675" dirty="0" err="1">
                <a:solidFill>
                  <a:schemeClr val="bg1"/>
                </a:solidFill>
                <a:latin typeface="Arial Unicode MS"/>
              </a:rPr>
              <a:t>Electrochlorination</a:t>
            </a:r>
            <a:endParaRPr lang="de-CH" sz="675" dirty="0">
              <a:solidFill>
                <a:schemeClr val="bg1"/>
              </a:solidFill>
              <a:latin typeface="Arial Unicode MS"/>
            </a:endParaRPr>
          </a:p>
          <a:p>
            <a:r>
              <a:rPr lang="de-CH" sz="675" dirty="0">
                <a:solidFill>
                  <a:schemeClr val="bg1"/>
                </a:solidFill>
                <a:latin typeface="Arial Unicode MS"/>
              </a:rPr>
              <a:t>Slow </a:t>
            </a:r>
            <a:r>
              <a:rPr lang="de-CH" sz="675" dirty="0" err="1">
                <a:solidFill>
                  <a:schemeClr val="bg1"/>
                </a:solidFill>
                <a:latin typeface="Arial Unicode MS"/>
              </a:rPr>
              <a:t>sand</a:t>
            </a:r>
            <a:r>
              <a:rPr lang="de-CH" sz="675" dirty="0">
                <a:solidFill>
                  <a:schemeClr val="bg1"/>
                </a:solidFill>
                <a:latin typeface="Arial Unicode MS"/>
              </a:rPr>
              <a:t> </a:t>
            </a:r>
            <a:r>
              <a:rPr lang="de-CH" sz="675" dirty="0" err="1">
                <a:solidFill>
                  <a:schemeClr val="bg1"/>
                </a:solidFill>
                <a:latin typeface="Arial Unicode MS"/>
              </a:rPr>
              <a:t>filtration</a:t>
            </a:r>
            <a:endParaRPr lang="de-CH" sz="675" dirty="0">
              <a:solidFill>
                <a:schemeClr val="bg1"/>
              </a:solidFill>
              <a:latin typeface="Arial Unicode MS"/>
            </a:endParaRPr>
          </a:p>
          <a:p>
            <a:r>
              <a:rPr lang="de-CH" sz="675" dirty="0">
                <a:solidFill>
                  <a:schemeClr val="bg1"/>
                </a:solidFill>
                <a:latin typeface="Arial Unicode MS"/>
              </a:rPr>
              <a:t>Ultrafiltration</a:t>
            </a:r>
          </a:p>
          <a:p>
            <a:r>
              <a:rPr lang="de-CH" sz="675" dirty="0" err="1">
                <a:solidFill>
                  <a:schemeClr val="bg1"/>
                </a:solidFill>
                <a:latin typeface="Arial Unicode MS"/>
              </a:rPr>
              <a:t>Pasteurization</a:t>
            </a:r>
            <a:endParaRPr lang="de-CH" sz="675" dirty="0">
              <a:solidFill>
                <a:schemeClr val="bg1"/>
              </a:solidFill>
              <a:latin typeface="Arial Unicode MS"/>
            </a:endParaRPr>
          </a:p>
        </p:txBody>
      </p:sp>
      <p:sp>
        <p:nvSpPr>
          <p:cNvPr id="50" name="TextBox 49"/>
          <p:cNvSpPr txBox="1"/>
          <p:nvPr/>
        </p:nvSpPr>
        <p:spPr>
          <a:xfrm>
            <a:off x="5827177" y="3342303"/>
            <a:ext cx="875207" cy="323165"/>
          </a:xfrm>
          <a:prstGeom prst="rect">
            <a:avLst/>
          </a:prstGeom>
          <a:noFill/>
        </p:spPr>
        <p:txBody>
          <a:bodyPr wrap="square" rtlCol="0">
            <a:spAutoFit/>
          </a:bodyPr>
          <a:lstStyle/>
          <a:p>
            <a:r>
              <a:rPr lang="de-CH" sz="750" b="1" dirty="0">
                <a:solidFill>
                  <a:schemeClr val="bg1"/>
                </a:solidFill>
                <a:latin typeface="Arial Unicode MS"/>
              </a:rPr>
              <a:t>Large </a:t>
            </a:r>
            <a:r>
              <a:rPr lang="de-CH" sz="750" b="1" dirty="0" err="1">
                <a:solidFill>
                  <a:schemeClr val="bg1"/>
                </a:solidFill>
                <a:latin typeface="Arial Unicode MS"/>
              </a:rPr>
              <a:t>scale</a:t>
            </a:r>
            <a:r>
              <a:rPr lang="de-CH" sz="750" b="1" dirty="0">
                <a:solidFill>
                  <a:schemeClr val="bg1"/>
                </a:solidFill>
                <a:latin typeface="Arial Unicode MS"/>
              </a:rPr>
              <a:t> </a:t>
            </a:r>
            <a:r>
              <a:rPr lang="de-CH" sz="750" b="1" dirty="0" err="1">
                <a:solidFill>
                  <a:schemeClr val="bg1"/>
                </a:solidFill>
                <a:latin typeface="Arial Unicode MS"/>
              </a:rPr>
              <a:t>distribution</a:t>
            </a:r>
            <a:endParaRPr lang="en-GB" sz="750" b="1" dirty="0">
              <a:solidFill>
                <a:schemeClr val="bg1"/>
              </a:solidFill>
              <a:latin typeface="Arial Unicode MS"/>
            </a:endParaRPr>
          </a:p>
        </p:txBody>
      </p:sp>
      <p:sp>
        <p:nvSpPr>
          <p:cNvPr id="51" name="TextBox 50"/>
          <p:cNvSpPr txBox="1"/>
          <p:nvPr/>
        </p:nvSpPr>
        <p:spPr>
          <a:xfrm>
            <a:off x="6903867" y="1946633"/>
            <a:ext cx="868155" cy="738664"/>
          </a:xfrm>
          <a:prstGeom prst="rect">
            <a:avLst/>
          </a:prstGeom>
          <a:noFill/>
        </p:spPr>
        <p:txBody>
          <a:bodyPr wrap="square" rtlCol="0">
            <a:spAutoFit/>
          </a:bodyPr>
          <a:lstStyle/>
          <a:p>
            <a:r>
              <a:rPr lang="de-CH" sz="750" b="1" dirty="0">
                <a:solidFill>
                  <a:schemeClr val="bg1"/>
                </a:solidFill>
                <a:latin typeface="Arial Unicode MS"/>
              </a:rPr>
              <a:t>Safe </a:t>
            </a:r>
            <a:r>
              <a:rPr lang="de-CH" sz="750" b="1" dirty="0" err="1">
                <a:solidFill>
                  <a:schemeClr val="bg1"/>
                </a:solidFill>
                <a:latin typeface="Arial Unicode MS"/>
              </a:rPr>
              <a:t>water</a:t>
            </a:r>
            <a:r>
              <a:rPr lang="de-CH" sz="750" b="1" dirty="0">
                <a:solidFill>
                  <a:schemeClr val="bg1"/>
                </a:solidFill>
                <a:latin typeface="Arial Unicode MS"/>
              </a:rPr>
              <a:t> </a:t>
            </a:r>
            <a:r>
              <a:rPr lang="de-CH" sz="750" b="1" dirty="0" err="1">
                <a:solidFill>
                  <a:schemeClr val="bg1"/>
                </a:solidFill>
                <a:latin typeface="Arial Unicode MS"/>
              </a:rPr>
              <a:t>storage</a:t>
            </a:r>
            <a:endParaRPr lang="de-CH" sz="750" b="1" dirty="0">
              <a:solidFill>
                <a:schemeClr val="bg1"/>
              </a:solidFill>
              <a:latin typeface="Arial Unicode MS"/>
            </a:endParaRPr>
          </a:p>
          <a:p>
            <a:r>
              <a:rPr lang="de-CH" sz="675" dirty="0">
                <a:solidFill>
                  <a:schemeClr val="bg1"/>
                </a:solidFill>
                <a:latin typeface="Arial Unicode MS"/>
              </a:rPr>
              <a:t>10-50 L</a:t>
            </a:r>
          </a:p>
          <a:p>
            <a:r>
              <a:rPr lang="de-CH" sz="675" dirty="0">
                <a:solidFill>
                  <a:schemeClr val="bg1"/>
                </a:solidFill>
                <a:latin typeface="Arial Unicode MS"/>
              </a:rPr>
              <a:t>50-1000 L</a:t>
            </a:r>
          </a:p>
          <a:p>
            <a:r>
              <a:rPr lang="de-CH" sz="675" dirty="0">
                <a:solidFill>
                  <a:schemeClr val="bg1"/>
                </a:solidFill>
                <a:latin typeface="Arial Unicode MS"/>
              </a:rPr>
              <a:t>&gt; 1000 L</a:t>
            </a:r>
          </a:p>
          <a:p>
            <a:endParaRPr lang="de-CH" sz="675" dirty="0">
              <a:solidFill>
                <a:schemeClr val="bg1"/>
              </a:solidFill>
              <a:latin typeface="Arial Unicode MS"/>
            </a:endParaRPr>
          </a:p>
        </p:txBody>
      </p:sp>
      <p:sp>
        <p:nvSpPr>
          <p:cNvPr id="53" name="TextBox 52"/>
          <p:cNvSpPr txBox="1"/>
          <p:nvPr/>
        </p:nvSpPr>
        <p:spPr>
          <a:xfrm>
            <a:off x="345064" y="274745"/>
            <a:ext cx="5514392" cy="461665"/>
          </a:xfrm>
          <a:prstGeom prst="rect">
            <a:avLst/>
          </a:prstGeom>
          <a:noFill/>
        </p:spPr>
        <p:txBody>
          <a:bodyPr wrap="square" rtlCol="0">
            <a:spAutoFit/>
          </a:bodyPr>
          <a:lstStyle/>
          <a:p>
            <a:r>
              <a:rPr lang="en-US" sz="2400" b="1" dirty="0">
                <a:solidFill>
                  <a:schemeClr val="bg1"/>
                </a:solidFill>
                <a:latin typeface="Arial Unicode MS"/>
              </a:rPr>
              <a:t>System templates</a:t>
            </a:r>
          </a:p>
        </p:txBody>
      </p:sp>
      <p:sp>
        <p:nvSpPr>
          <p:cNvPr id="4" name="Slide Number Placeholder 1">
            <a:extLst>
              <a:ext uri="{FF2B5EF4-FFF2-40B4-BE49-F238E27FC236}">
                <a16:creationId xmlns:a16="http://schemas.microsoft.com/office/drawing/2014/main" id="{99552E00-B871-0C00-E96D-AB1832591F1B}"/>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16</a:t>
            </a:fld>
            <a:endParaRPr lang="de-DE" sz="1050" dirty="0"/>
          </a:p>
        </p:txBody>
      </p:sp>
    </p:spTree>
    <p:extLst>
      <p:ext uri="{BB962C8B-B14F-4D97-AF65-F5344CB8AC3E}">
        <p14:creationId xmlns:p14="http://schemas.microsoft.com/office/powerpoint/2010/main" val="2139321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46470" y="895350"/>
            <a:ext cx="1231323" cy="2930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 name="Rectangle 1"/>
          <p:cNvSpPr/>
          <p:nvPr/>
        </p:nvSpPr>
        <p:spPr>
          <a:xfrm>
            <a:off x="152400" y="4602206"/>
            <a:ext cx="2763982" cy="342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8852" y="971203"/>
            <a:ext cx="3166500" cy="3973903"/>
          </a:xfrm>
          <a:prstGeom prst="rect">
            <a:avLst/>
          </a:prstGeom>
          <a:ln>
            <a:solidFill>
              <a:schemeClr val="tx1"/>
            </a:solidFill>
          </a:ln>
        </p:spPr>
      </p:pic>
      <p:pic>
        <p:nvPicPr>
          <p:cNvPr id="20" name="Picture 19"/>
          <p:cNvPicPr>
            <a:picLocks noChangeAspect="1"/>
          </p:cNvPicPr>
          <p:nvPr/>
        </p:nvPicPr>
        <p:blipFill>
          <a:blip r:embed="rId3"/>
          <a:stretch>
            <a:fillRect/>
          </a:stretch>
        </p:blipFill>
        <p:spPr>
          <a:xfrm>
            <a:off x="353549" y="1113208"/>
            <a:ext cx="4993062" cy="3058742"/>
          </a:xfrm>
          <a:prstGeom prst="rect">
            <a:avLst/>
          </a:prstGeom>
        </p:spPr>
      </p:pic>
      <p:sp>
        <p:nvSpPr>
          <p:cNvPr id="21" name="Textfeld 11"/>
          <p:cNvSpPr txBox="1"/>
          <p:nvPr/>
        </p:nvSpPr>
        <p:spPr>
          <a:xfrm>
            <a:off x="5508852" y="1908808"/>
            <a:ext cx="1767959" cy="225962"/>
          </a:xfrm>
          <a:prstGeom prst="roundRect">
            <a:avLst/>
          </a:prstGeom>
          <a:solidFill>
            <a:schemeClr val="tx1">
              <a:alpha val="85098"/>
            </a:schemeClr>
          </a:solidFill>
          <a:ln>
            <a:solidFill>
              <a:schemeClr val="bg1"/>
            </a:solidFill>
          </a:ln>
          <a:effectLst>
            <a:outerShdw blurRad="50800" dist="38100" dir="2700000" algn="tl" rotWithShape="0">
              <a:prstClr val="black">
                <a:alpha val="40000"/>
              </a:prstClr>
            </a:outerShdw>
          </a:effectLst>
        </p:spPr>
        <p:txBody>
          <a:bodyPr wrap="square" lIns="53671" tIns="26835" rIns="53671" bIns="26835" rtlCol="0">
            <a:spAutoFit/>
          </a:bodyPr>
          <a:lstStyle/>
          <a:p>
            <a:r>
              <a:rPr lang="en-GB" sz="975" dirty="0">
                <a:solidFill>
                  <a:schemeClr val="bg1"/>
                </a:solidFill>
                <a:latin typeface="Arial Unicode MS"/>
              </a:rPr>
              <a:t>Design parameters</a:t>
            </a:r>
          </a:p>
        </p:txBody>
      </p:sp>
      <p:sp>
        <p:nvSpPr>
          <p:cNvPr id="22" name="Textfeld 11"/>
          <p:cNvSpPr txBox="1"/>
          <p:nvPr/>
        </p:nvSpPr>
        <p:spPr>
          <a:xfrm>
            <a:off x="6846471" y="2943605"/>
            <a:ext cx="1767959" cy="391965"/>
          </a:xfrm>
          <a:prstGeom prst="roundRect">
            <a:avLst/>
          </a:prstGeom>
          <a:solidFill>
            <a:schemeClr val="tx1">
              <a:alpha val="85098"/>
            </a:schemeClr>
          </a:solidFill>
          <a:ln>
            <a:solidFill>
              <a:schemeClr val="bg1"/>
            </a:solidFill>
          </a:ln>
          <a:effectLst>
            <a:outerShdw blurRad="50800" dist="38100" dir="2700000" algn="tl" rotWithShape="0">
              <a:prstClr val="black">
                <a:alpha val="40000"/>
              </a:prstClr>
            </a:outerShdw>
          </a:effectLst>
        </p:spPr>
        <p:txBody>
          <a:bodyPr wrap="square" lIns="53671" tIns="26835" rIns="53671" bIns="26835" rtlCol="0">
            <a:spAutoFit/>
          </a:bodyPr>
          <a:lstStyle/>
          <a:p>
            <a:r>
              <a:rPr lang="en-GB" sz="975" dirty="0">
                <a:solidFill>
                  <a:schemeClr val="bg1"/>
                </a:solidFill>
                <a:latin typeface="Arial Unicode MS"/>
              </a:rPr>
              <a:t>Considerations regarding applicability</a:t>
            </a:r>
          </a:p>
        </p:txBody>
      </p:sp>
      <p:sp>
        <p:nvSpPr>
          <p:cNvPr id="23" name="Textfeld 11"/>
          <p:cNvSpPr txBox="1"/>
          <p:nvPr/>
        </p:nvSpPr>
        <p:spPr>
          <a:xfrm>
            <a:off x="5800590" y="2481001"/>
            <a:ext cx="564050" cy="200423"/>
          </a:xfrm>
          <a:prstGeom prst="roundRect">
            <a:avLst/>
          </a:prstGeom>
          <a:solidFill>
            <a:schemeClr val="tx1">
              <a:alpha val="85098"/>
            </a:schemeClr>
          </a:solidFill>
          <a:ln>
            <a:solidFill>
              <a:schemeClr val="bg1"/>
            </a:solidFill>
          </a:ln>
          <a:effectLst>
            <a:outerShdw blurRad="50800" dist="38100" dir="2700000" algn="tl" rotWithShape="0">
              <a:prstClr val="black">
                <a:alpha val="40000"/>
              </a:prstClr>
            </a:outerShdw>
          </a:effectLst>
        </p:spPr>
        <p:txBody>
          <a:bodyPr wrap="square" lIns="53671" tIns="26835" rIns="53671" bIns="26835" rtlCol="0">
            <a:spAutoFit/>
          </a:bodyPr>
          <a:lstStyle/>
          <a:p>
            <a:r>
              <a:rPr lang="en-GB" sz="825" dirty="0">
                <a:solidFill>
                  <a:schemeClr val="bg1"/>
                </a:solidFill>
                <a:latin typeface="Arial Unicode MS"/>
              </a:rPr>
              <a:t>Source</a:t>
            </a:r>
          </a:p>
        </p:txBody>
      </p:sp>
      <p:sp>
        <p:nvSpPr>
          <p:cNvPr id="24" name="Textfeld 11"/>
          <p:cNvSpPr txBox="1"/>
          <p:nvPr/>
        </p:nvSpPr>
        <p:spPr>
          <a:xfrm>
            <a:off x="5800589" y="3495077"/>
            <a:ext cx="903026" cy="200423"/>
          </a:xfrm>
          <a:prstGeom prst="roundRect">
            <a:avLst/>
          </a:prstGeom>
          <a:solidFill>
            <a:schemeClr val="tx1">
              <a:alpha val="85098"/>
            </a:schemeClr>
          </a:solidFill>
          <a:ln>
            <a:solidFill>
              <a:schemeClr val="bg1"/>
            </a:solidFill>
          </a:ln>
          <a:effectLst>
            <a:outerShdw blurRad="50800" dist="38100" dir="2700000" algn="tl" rotWithShape="0">
              <a:prstClr val="black">
                <a:alpha val="40000"/>
              </a:prstClr>
            </a:outerShdw>
          </a:effectLst>
        </p:spPr>
        <p:txBody>
          <a:bodyPr wrap="square" lIns="53671" tIns="26835" rIns="53671" bIns="26835" rtlCol="0">
            <a:spAutoFit/>
          </a:bodyPr>
          <a:lstStyle/>
          <a:p>
            <a:r>
              <a:rPr lang="en-GB" sz="825" dirty="0">
                <a:solidFill>
                  <a:schemeClr val="bg1"/>
                </a:solidFill>
                <a:latin typeface="Arial Unicode MS"/>
              </a:rPr>
              <a:t>Intake system</a:t>
            </a:r>
          </a:p>
        </p:txBody>
      </p:sp>
      <p:sp>
        <p:nvSpPr>
          <p:cNvPr id="25" name="Textfeld 11"/>
          <p:cNvSpPr txBox="1"/>
          <p:nvPr/>
        </p:nvSpPr>
        <p:spPr>
          <a:xfrm>
            <a:off x="5765919" y="4041731"/>
            <a:ext cx="903026" cy="200423"/>
          </a:xfrm>
          <a:prstGeom prst="roundRect">
            <a:avLst/>
          </a:prstGeom>
          <a:solidFill>
            <a:schemeClr val="tx1">
              <a:alpha val="85098"/>
            </a:schemeClr>
          </a:solidFill>
          <a:ln>
            <a:solidFill>
              <a:schemeClr val="bg1"/>
            </a:solidFill>
          </a:ln>
          <a:effectLst>
            <a:outerShdw blurRad="50800" dist="38100" dir="2700000" algn="tl" rotWithShape="0">
              <a:prstClr val="black">
                <a:alpha val="40000"/>
              </a:prstClr>
            </a:outerShdw>
          </a:effectLst>
        </p:spPr>
        <p:txBody>
          <a:bodyPr wrap="square" lIns="53671" tIns="26835" rIns="53671" bIns="26835" rtlCol="0">
            <a:spAutoFit/>
          </a:bodyPr>
          <a:lstStyle/>
          <a:p>
            <a:r>
              <a:rPr lang="en-GB" sz="825" dirty="0">
                <a:solidFill>
                  <a:schemeClr val="bg1"/>
                </a:solidFill>
                <a:latin typeface="Arial Unicode MS"/>
              </a:rPr>
              <a:t>Storage system</a:t>
            </a:r>
          </a:p>
        </p:txBody>
      </p:sp>
      <p:sp>
        <p:nvSpPr>
          <p:cNvPr id="26" name="TextBox 25"/>
          <p:cNvSpPr txBox="1"/>
          <p:nvPr/>
        </p:nvSpPr>
        <p:spPr>
          <a:xfrm>
            <a:off x="345064" y="274745"/>
            <a:ext cx="5514392" cy="461665"/>
          </a:xfrm>
          <a:prstGeom prst="rect">
            <a:avLst/>
          </a:prstGeom>
          <a:noFill/>
        </p:spPr>
        <p:txBody>
          <a:bodyPr wrap="square" rtlCol="0">
            <a:spAutoFit/>
          </a:bodyPr>
          <a:lstStyle/>
          <a:p>
            <a:r>
              <a:rPr lang="en-US" sz="2400" b="1" dirty="0">
                <a:solidFill>
                  <a:schemeClr val="bg1"/>
                </a:solidFill>
                <a:latin typeface="Arial Unicode MS"/>
              </a:rPr>
              <a:t>System templates</a:t>
            </a:r>
          </a:p>
        </p:txBody>
      </p:sp>
      <p:sp>
        <p:nvSpPr>
          <p:cNvPr id="3" name="Slide Number Placeholder 1">
            <a:extLst>
              <a:ext uri="{FF2B5EF4-FFF2-40B4-BE49-F238E27FC236}">
                <a16:creationId xmlns:a16="http://schemas.microsoft.com/office/drawing/2014/main" id="{737F176D-D8E6-474F-EB02-EF1903C176C9}"/>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17</a:t>
            </a:fld>
            <a:endParaRPr lang="de-DE" sz="1050" dirty="0"/>
          </a:p>
        </p:txBody>
      </p:sp>
    </p:spTree>
    <p:extLst>
      <p:ext uri="{BB962C8B-B14F-4D97-AF65-F5344CB8AC3E}">
        <p14:creationId xmlns:p14="http://schemas.microsoft.com/office/powerpoint/2010/main" val="20210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12677" y="1083958"/>
            <a:ext cx="1231323" cy="2930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 name="Rectangle 1"/>
          <p:cNvSpPr/>
          <p:nvPr/>
        </p:nvSpPr>
        <p:spPr>
          <a:xfrm>
            <a:off x="265865" y="4775030"/>
            <a:ext cx="2763982" cy="342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9" name="TextBox 8"/>
          <p:cNvSpPr txBox="1"/>
          <p:nvPr/>
        </p:nvSpPr>
        <p:spPr>
          <a:xfrm flipH="1">
            <a:off x="671350" y="1023002"/>
            <a:ext cx="4670612" cy="300082"/>
          </a:xfrm>
          <a:prstGeom prst="rect">
            <a:avLst/>
          </a:prstGeom>
          <a:noFill/>
        </p:spPr>
        <p:txBody>
          <a:bodyPr wrap="square" rtlCol="0">
            <a:spAutoFit/>
          </a:bodyPr>
          <a:lstStyle/>
          <a:p>
            <a:r>
              <a:rPr lang="en-US" sz="1350" b="1" dirty="0">
                <a:latin typeface="Arial Unicode MS"/>
              </a:rPr>
              <a:t>Part 1. System templates</a:t>
            </a:r>
          </a:p>
        </p:txBody>
      </p:sp>
      <p:sp>
        <p:nvSpPr>
          <p:cNvPr id="10" name="TextBox 9"/>
          <p:cNvSpPr txBox="1"/>
          <p:nvPr/>
        </p:nvSpPr>
        <p:spPr>
          <a:xfrm flipH="1">
            <a:off x="697689" y="4014195"/>
            <a:ext cx="3689573" cy="300082"/>
          </a:xfrm>
          <a:prstGeom prst="rect">
            <a:avLst/>
          </a:prstGeom>
          <a:noFill/>
        </p:spPr>
        <p:txBody>
          <a:bodyPr wrap="square" rtlCol="0">
            <a:spAutoFit/>
          </a:bodyPr>
          <a:lstStyle/>
          <a:p>
            <a:r>
              <a:rPr lang="en-US" sz="1350" b="1" dirty="0">
                <a:latin typeface="Arial Unicode MS"/>
              </a:rPr>
              <a:t>Part 2. Technology information sheets</a:t>
            </a:r>
          </a:p>
        </p:txBody>
      </p:sp>
      <p:sp>
        <p:nvSpPr>
          <p:cNvPr id="11" name="TextBox 10"/>
          <p:cNvSpPr txBox="1"/>
          <p:nvPr/>
        </p:nvSpPr>
        <p:spPr>
          <a:xfrm flipH="1">
            <a:off x="697689" y="4491022"/>
            <a:ext cx="3689573" cy="300082"/>
          </a:xfrm>
          <a:prstGeom prst="rect">
            <a:avLst/>
          </a:prstGeom>
          <a:noFill/>
        </p:spPr>
        <p:txBody>
          <a:bodyPr wrap="square" rtlCol="0">
            <a:spAutoFit/>
          </a:bodyPr>
          <a:lstStyle/>
          <a:p>
            <a:r>
              <a:rPr lang="en-US" sz="1350" b="1" dirty="0">
                <a:latin typeface="Arial Unicode MS"/>
              </a:rPr>
              <a:t>Part 3. Cross-cutting issues</a:t>
            </a:r>
          </a:p>
        </p:txBody>
      </p:sp>
      <p:graphicFrame>
        <p:nvGraphicFramePr>
          <p:cNvPr id="12" name="Tabelle 6"/>
          <p:cNvGraphicFramePr>
            <a:graphicFrameLocks noGrp="1"/>
          </p:cNvGraphicFramePr>
          <p:nvPr>
            <p:extLst>
              <p:ext uri="{D42A27DB-BD31-4B8C-83A1-F6EECF244321}">
                <p14:modId xmlns:p14="http://schemas.microsoft.com/office/powerpoint/2010/main" val="899060347"/>
              </p:ext>
            </p:extLst>
          </p:nvPr>
        </p:nvGraphicFramePr>
        <p:xfrm>
          <a:off x="3962400" y="1058949"/>
          <a:ext cx="4349757" cy="2789928"/>
        </p:xfrm>
        <a:graphic>
          <a:graphicData uri="http://schemas.openxmlformats.org/drawingml/2006/table">
            <a:tbl>
              <a:tblPr firstRow="1" bandRow="1">
                <a:tableStyleId>{22838BEF-8BB2-4498-84A7-C5851F593DF1}</a:tableStyleId>
              </a:tblPr>
              <a:tblGrid>
                <a:gridCol w="921280">
                  <a:extLst>
                    <a:ext uri="{9D8B030D-6E8A-4147-A177-3AD203B41FA5}">
                      <a16:colId xmlns:a16="http://schemas.microsoft.com/office/drawing/2014/main" val="20000"/>
                    </a:ext>
                  </a:extLst>
                </a:gridCol>
                <a:gridCol w="3428477">
                  <a:extLst>
                    <a:ext uri="{9D8B030D-6E8A-4147-A177-3AD203B41FA5}">
                      <a16:colId xmlns:a16="http://schemas.microsoft.com/office/drawing/2014/main" val="20001"/>
                    </a:ext>
                  </a:extLst>
                </a:gridCol>
              </a:tblGrid>
              <a:tr h="263058">
                <a:tc>
                  <a:txBody>
                    <a:bodyPr/>
                    <a:lstStyle/>
                    <a:p>
                      <a:r>
                        <a:rPr lang="de-CH" sz="1100" b="1" dirty="0">
                          <a:latin typeface="Arial Unicode MS"/>
                        </a:rPr>
                        <a:t>System 1</a:t>
                      </a:r>
                      <a:endParaRPr lang="de-CH" sz="1100" b="1" dirty="0">
                        <a:solidFill>
                          <a:schemeClr val="tx1">
                            <a:lumMod val="75000"/>
                            <a:lumOff val="25000"/>
                          </a:schemeClr>
                        </a:solidFill>
                        <a:latin typeface="Arial Unicode MS"/>
                      </a:endParaRP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indent="0">
                        <a:spcBef>
                          <a:spcPts val="684"/>
                        </a:spcBef>
                        <a:spcAft>
                          <a:spcPts val="684"/>
                        </a:spcAft>
                        <a:buNone/>
                      </a:pPr>
                      <a:r>
                        <a:rPr lang="en-US" sz="1100" b="0" dirty="0">
                          <a:latin typeface="Arial Unicode MS"/>
                        </a:rPr>
                        <a:t>Rainwater harvesting</a:t>
                      </a:r>
                      <a:endParaRPr lang="de-CH" sz="1100" b="0" dirty="0">
                        <a:solidFill>
                          <a:schemeClr val="tx1">
                            <a:lumMod val="75000"/>
                            <a:lumOff val="25000"/>
                          </a:schemeClr>
                        </a:solidFill>
                        <a:latin typeface="Arial Unicode MS"/>
                      </a:endParaRP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263058">
                <a:tc>
                  <a:txBody>
                    <a:bodyPr/>
                    <a:lstStyle/>
                    <a:p>
                      <a:pPr marL="0" marR="0" indent="0" algn="l" defTabSz="1043056" rtl="0" eaLnBrk="1" fontAlgn="auto" latinLnBrk="0" hangingPunct="1">
                        <a:lnSpc>
                          <a:spcPct val="100000"/>
                        </a:lnSpc>
                        <a:spcBef>
                          <a:spcPts val="0"/>
                        </a:spcBef>
                        <a:spcAft>
                          <a:spcPts val="0"/>
                        </a:spcAft>
                        <a:buClrTx/>
                        <a:buSzTx/>
                        <a:buFontTx/>
                        <a:buNone/>
                        <a:tabLst/>
                        <a:defRPr/>
                      </a:pPr>
                      <a:r>
                        <a:rPr lang="de-CH" sz="1100" b="1" dirty="0">
                          <a:latin typeface="Arial Unicode MS"/>
                        </a:rPr>
                        <a:t>System 2</a:t>
                      </a:r>
                      <a:endParaRPr lang="de-CH" sz="1100" b="1" dirty="0">
                        <a:solidFill>
                          <a:schemeClr val="tx1">
                            <a:lumMod val="75000"/>
                            <a:lumOff val="25000"/>
                          </a:schemeClr>
                        </a:solidFill>
                        <a:latin typeface="Arial Unicode MS"/>
                      </a:endParaRP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indent="0" algn="l" defTabSz="1043056" rtl="0" eaLnBrk="1" fontAlgn="auto" latinLnBrk="0" hangingPunct="1">
                        <a:lnSpc>
                          <a:spcPct val="100000"/>
                        </a:lnSpc>
                        <a:spcBef>
                          <a:spcPts val="0"/>
                        </a:spcBef>
                        <a:spcAft>
                          <a:spcPts val="0"/>
                        </a:spcAft>
                        <a:buClrTx/>
                        <a:buSzTx/>
                        <a:buFontTx/>
                        <a:buNone/>
                        <a:tabLst/>
                        <a:defRPr/>
                      </a:pPr>
                      <a:r>
                        <a:rPr lang="en-US" sz="1100" dirty="0">
                          <a:latin typeface="Arial Unicode MS"/>
                        </a:rPr>
                        <a:t>Surface water treatment centralized </a:t>
                      </a:r>
                      <a:endParaRPr lang="de-CH" sz="1100" b="0" dirty="0">
                        <a:solidFill>
                          <a:schemeClr val="tx1">
                            <a:lumMod val="75000"/>
                            <a:lumOff val="25000"/>
                          </a:schemeClr>
                        </a:solidFill>
                        <a:latin typeface="Arial Unicode MS"/>
                      </a:endParaRP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263058">
                <a:tc>
                  <a:txBody>
                    <a:bodyPr/>
                    <a:lstStyle/>
                    <a:p>
                      <a:pPr marL="0" marR="0" indent="0" algn="l" defTabSz="1043056" rtl="0" eaLnBrk="1" fontAlgn="auto" latinLnBrk="0" hangingPunct="1">
                        <a:lnSpc>
                          <a:spcPct val="100000"/>
                        </a:lnSpc>
                        <a:spcBef>
                          <a:spcPts val="0"/>
                        </a:spcBef>
                        <a:spcAft>
                          <a:spcPts val="0"/>
                        </a:spcAft>
                        <a:buClrTx/>
                        <a:buSzTx/>
                        <a:buFontTx/>
                        <a:buNone/>
                        <a:tabLst/>
                        <a:defRPr/>
                      </a:pPr>
                      <a:r>
                        <a:rPr lang="de-CH" sz="1100" b="1" dirty="0">
                          <a:latin typeface="Arial Unicode MS"/>
                        </a:rPr>
                        <a:t>System 3</a:t>
                      </a:r>
                      <a:endParaRPr lang="de-CH" sz="1100" b="1" dirty="0">
                        <a:solidFill>
                          <a:schemeClr val="tx1">
                            <a:lumMod val="75000"/>
                            <a:lumOff val="25000"/>
                          </a:schemeClr>
                        </a:solidFill>
                        <a:latin typeface="Arial Unicode MS"/>
                      </a:endParaRP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r>
                        <a:rPr lang="en-US" sz="1100" dirty="0">
                          <a:latin typeface="Arial Unicode MS"/>
                        </a:rPr>
                        <a:t>Surface water treatment decentralized</a:t>
                      </a:r>
                      <a:endParaRPr lang="de-CH" sz="1100" b="0" dirty="0">
                        <a:solidFill>
                          <a:schemeClr val="tx1">
                            <a:lumMod val="75000"/>
                            <a:lumOff val="25000"/>
                          </a:schemeClr>
                        </a:solidFill>
                        <a:latin typeface="Arial Unicode MS"/>
                      </a:endParaRP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388620">
                <a:tc>
                  <a:txBody>
                    <a:bodyPr/>
                    <a:lstStyle/>
                    <a:p>
                      <a:pPr marL="0" marR="0" indent="0" algn="l" defTabSz="1043056" rtl="0" eaLnBrk="1" fontAlgn="auto" latinLnBrk="0" hangingPunct="1">
                        <a:lnSpc>
                          <a:spcPct val="100000"/>
                        </a:lnSpc>
                        <a:spcBef>
                          <a:spcPts val="0"/>
                        </a:spcBef>
                        <a:spcAft>
                          <a:spcPts val="0"/>
                        </a:spcAft>
                        <a:buClrTx/>
                        <a:buSzTx/>
                        <a:buFontTx/>
                        <a:buNone/>
                        <a:tabLst/>
                        <a:defRPr/>
                      </a:pPr>
                      <a:r>
                        <a:rPr lang="de-CH" sz="1100" b="1" dirty="0">
                          <a:latin typeface="Arial Unicode MS"/>
                        </a:rPr>
                        <a:t>System 4</a:t>
                      </a:r>
                      <a:endParaRPr lang="de-CH" sz="1100" b="1" dirty="0">
                        <a:solidFill>
                          <a:schemeClr val="tx1">
                            <a:lumMod val="75000"/>
                            <a:lumOff val="25000"/>
                          </a:schemeClr>
                        </a:solidFill>
                        <a:latin typeface="Arial Unicode MS"/>
                      </a:endParaRP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r>
                        <a:rPr lang="en-US" sz="1100" dirty="0">
                          <a:latin typeface="Arial Unicode MS"/>
                        </a:rPr>
                        <a:t>All fresh water sources: manual transport with household water treatment</a:t>
                      </a:r>
                      <a:endParaRPr lang="de-CH" sz="1100" b="0" dirty="0">
                        <a:solidFill>
                          <a:schemeClr val="tx1">
                            <a:lumMod val="75000"/>
                            <a:lumOff val="25000"/>
                          </a:schemeClr>
                        </a:solidFill>
                        <a:latin typeface="Arial Unicode MS"/>
                      </a:endParaRP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r h="263058">
                <a:tc>
                  <a:txBody>
                    <a:bodyPr/>
                    <a:lstStyle/>
                    <a:p>
                      <a:pPr marL="0" marR="0" indent="0" algn="l" defTabSz="1043056" rtl="0" eaLnBrk="1" fontAlgn="auto" latinLnBrk="0" hangingPunct="1">
                        <a:lnSpc>
                          <a:spcPct val="100000"/>
                        </a:lnSpc>
                        <a:spcBef>
                          <a:spcPts val="0"/>
                        </a:spcBef>
                        <a:spcAft>
                          <a:spcPts val="0"/>
                        </a:spcAft>
                        <a:buClrTx/>
                        <a:buSzTx/>
                        <a:buFontTx/>
                        <a:buNone/>
                        <a:tabLst/>
                        <a:defRPr/>
                      </a:pPr>
                      <a:r>
                        <a:rPr lang="de-CH" sz="1100" b="1" dirty="0">
                          <a:latin typeface="Arial Unicode MS"/>
                        </a:rPr>
                        <a:t>System 5</a:t>
                      </a:r>
                      <a:endParaRPr lang="de-CH" sz="1100" b="1" dirty="0">
                        <a:solidFill>
                          <a:schemeClr val="tx1">
                            <a:lumMod val="75000"/>
                            <a:lumOff val="25000"/>
                          </a:schemeClr>
                        </a:solidFill>
                        <a:latin typeface="Arial Unicode MS"/>
                      </a:endParaRP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indent="0" algn="l" defTabSz="1043056" rtl="0" eaLnBrk="1" fontAlgn="auto" latinLnBrk="0" hangingPunct="1">
                        <a:lnSpc>
                          <a:spcPct val="100000"/>
                        </a:lnSpc>
                        <a:spcBef>
                          <a:spcPts val="0"/>
                        </a:spcBef>
                        <a:spcAft>
                          <a:spcPts val="0"/>
                        </a:spcAft>
                        <a:buClrTx/>
                        <a:buSzTx/>
                        <a:buFontTx/>
                        <a:buNone/>
                        <a:tabLst/>
                        <a:defRPr/>
                      </a:pPr>
                      <a:r>
                        <a:rPr lang="de-CH" sz="1100" dirty="0">
                          <a:latin typeface="Arial Unicode MS"/>
                        </a:rPr>
                        <a:t>Gravity </a:t>
                      </a:r>
                      <a:r>
                        <a:rPr lang="de-CH" sz="1100" dirty="0" err="1">
                          <a:latin typeface="Arial Unicode MS"/>
                        </a:rPr>
                        <a:t>flow</a:t>
                      </a:r>
                      <a:r>
                        <a:rPr lang="de-CH" sz="1100" dirty="0">
                          <a:latin typeface="Arial Unicode MS"/>
                        </a:rPr>
                        <a:t> </a:t>
                      </a:r>
                      <a:r>
                        <a:rPr lang="de-CH" sz="1100" dirty="0" err="1">
                          <a:latin typeface="Arial Unicode MS"/>
                        </a:rPr>
                        <a:t>supplies</a:t>
                      </a:r>
                      <a:endParaRPr lang="de-CH" sz="1100" b="0" dirty="0">
                        <a:solidFill>
                          <a:schemeClr val="tx1">
                            <a:lumMod val="75000"/>
                            <a:lumOff val="25000"/>
                          </a:schemeClr>
                        </a:solidFill>
                        <a:latin typeface="Arial Unicode MS"/>
                      </a:endParaRP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4"/>
                  </a:ext>
                </a:extLst>
              </a:tr>
              <a:tr h="263058">
                <a:tc>
                  <a:txBody>
                    <a:bodyPr/>
                    <a:lstStyle/>
                    <a:p>
                      <a:pPr marL="0" marR="0" indent="0" algn="l" defTabSz="1043056" rtl="0" eaLnBrk="1" fontAlgn="auto" latinLnBrk="0" hangingPunct="1">
                        <a:lnSpc>
                          <a:spcPct val="100000"/>
                        </a:lnSpc>
                        <a:spcBef>
                          <a:spcPts val="0"/>
                        </a:spcBef>
                        <a:spcAft>
                          <a:spcPts val="0"/>
                        </a:spcAft>
                        <a:buClrTx/>
                        <a:buSzTx/>
                        <a:buFontTx/>
                        <a:buNone/>
                        <a:tabLst/>
                        <a:defRPr/>
                      </a:pPr>
                      <a:r>
                        <a:rPr lang="de-CH" sz="1100" b="1" dirty="0">
                          <a:latin typeface="Arial Unicode MS"/>
                        </a:rPr>
                        <a:t>System 6</a:t>
                      </a:r>
                      <a:endParaRPr lang="de-CH" sz="1100" b="1" dirty="0">
                        <a:solidFill>
                          <a:schemeClr val="tx1">
                            <a:lumMod val="75000"/>
                            <a:lumOff val="25000"/>
                          </a:schemeClr>
                        </a:solidFill>
                        <a:latin typeface="Arial Unicode MS"/>
                      </a:endParaRP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indent="0" algn="l" defTabSz="1043056" rtl="0" eaLnBrk="1" fontAlgn="auto" latinLnBrk="0" hangingPunct="1">
                        <a:lnSpc>
                          <a:spcPct val="100000"/>
                        </a:lnSpc>
                        <a:spcBef>
                          <a:spcPts val="0"/>
                        </a:spcBef>
                        <a:spcAft>
                          <a:spcPts val="0"/>
                        </a:spcAft>
                        <a:buClrTx/>
                        <a:buSzTx/>
                        <a:buFontTx/>
                        <a:buNone/>
                        <a:tabLst/>
                        <a:defRPr/>
                      </a:pPr>
                      <a:r>
                        <a:rPr lang="en-US" sz="1100" dirty="0">
                          <a:latin typeface="Arial Unicode MS"/>
                        </a:rPr>
                        <a:t>High</a:t>
                      </a:r>
                      <a:r>
                        <a:rPr lang="en-US" sz="1100" baseline="0" dirty="0">
                          <a:latin typeface="Arial Unicode MS"/>
                        </a:rPr>
                        <a:t> quality</a:t>
                      </a:r>
                      <a:r>
                        <a:rPr lang="en-US" sz="1100" dirty="0">
                          <a:latin typeface="Arial Unicode MS"/>
                        </a:rPr>
                        <a:t> groundwater</a:t>
                      </a:r>
                      <a:endParaRPr lang="de-CH" sz="1100" b="0" dirty="0">
                        <a:solidFill>
                          <a:schemeClr val="tx1">
                            <a:lumMod val="75000"/>
                            <a:lumOff val="25000"/>
                          </a:schemeClr>
                        </a:solidFill>
                        <a:latin typeface="Arial Unicode MS"/>
                      </a:endParaRP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5"/>
                  </a:ext>
                </a:extLst>
              </a:tr>
              <a:tr h="388620">
                <a:tc>
                  <a:txBody>
                    <a:bodyPr/>
                    <a:lstStyle/>
                    <a:p>
                      <a:pPr marL="0" marR="0" indent="0" algn="l" defTabSz="1043056" rtl="0" eaLnBrk="1" fontAlgn="auto" latinLnBrk="0" hangingPunct="1">
                        <a:lnSpc>
                          <a:spcPct val="100000"/>
                        </a:lnSpc>
                        <a:spcBef>
                          <a:spcPts val="0"/>
                        </a:spcBef>
                        <a:spcAft>
                          <a:spcPts val="0"/>
                        </a:spcAft>
                        <a:buClrTx/>
                        <a:buSzTx/>
                        <a:buFontTx/>
                        <a:buNone/>
                        <a:tabLst/>
                        <a:defRPr/>
                      </a:pPr>
                      <a:r>
                        <a:rPr lang="de-CH" sz="1100" b="1" dirty="0">
                          <a:latin typeface="Arial Unicode MS"/>
                        </a:rPr>
                        <a:t>System 7</a:t>
                      </a:r>
                      <a:endParaRPr lang="de-CH" sz="1100" b="1" dirty="0">
                        <a:solidFill>
                          <a:schemeClr val="tx1">
                            <a:lumMod val="75000"/>
                            <a:lumOff val="25000"/>
                          </a:schemeClr>
                        </a:solidFill>
                        <a:latin typeface="Arial Unicode MS"/>
                      </a:endParaRP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r>
                        <a:rPr lang="en-US" sz="1100" dirty="0">
                          <a:latin typeface="Arial Unicode MS"/>
                        </a:rPr>
                        <a:t>Decentralized groundwater treatment with </a:t>
                      </a:r>
                      <a:r>
                        <a:rPr lang="en-US" sz="1100" dirty="0" err="1">
                          <a:latin typeface="Arial Unicode MS"/>
                        </a:rPr>
                        <a:t>geogenic</a:t>
                      </a:r>
                      <a:r>
                        <a:rPr lang="en-US" sz="1100" dirty="0">
                          <a:latin typeface="Arial Unicode MS"/>
                        </a:rPr>
                        <a:t> contamination</a:t>
                      </a:r>
                      <a:endParaRPr lang="de-CH" sz="1100" b="0" dirty="0">
                        <a:solidFill>
                          <a:schemeClr val="tx1">
                            <a:lumMod val="75000"/>
                            <a:lumOff val="25000"/>
                          </a:schemeClr>
                        </a:solidFill>
                        <a:latin typeface="Arial Unicode MS"/>
                      </a:endParaRP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6"/>
                  </a:ext>
                </a:extLst>
              </a:tr>
              <a:tr h="388620">
                <a:tc>
                  <a:txBody>
                    <a:bodyPr/>
                    <a:lstStyle/>
                    <a:p>
                      <a:pPr marL="0" marR="0" indent="0" algn="l" defTabSz="1043056" rtl="0" eaLnBrk="1" fontAlgn="auto" latinLnBrk="0" hangingPunct="1">
                        <a:lnSpc>
                          <a:spcPct val="100000"/>
                        </a:lnSpc>
                        <a:spcBef>
                          <a:spcPts val="0"/>
                        </a:spcBef>
                        <a:spcAft>
                          <a:spcPts val="0"/>
                        </a:spcAft>
                        <a:buClrTx/>
                        <a:buSzTx/>
                        <a:buFontTx/>
                        <a:buNone/>
                        <a:tabLst/>
                        <a:defRPr/>
                      </a:pPr>
                      <a:r>
                        <a:rPr lang="de-CH" sz="1100" b="1" dirty="0">
                          <a:latin typeface="Arial Unicode MS"/>
                        </a:rPr>
                        <a:t>System 8</a:t>
                      </a:r>
                      <a:endParaRPr lang="de-CH" sz="1100" b="1" dirty="0">
                        <a:solidFill>
                          <a:schemeClr val="tx1">
                            <a:lumMod val="75000"/>
                            <a:lumOff val="25000"/>
                          </a:schemeClr>
                        </a:solidFill>
                        <a:latin typeface="Arial Unicode MS"/>
                      </a:endParaRP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r>
                        <a:rPr lang="en-US" sz="1100" dirty="0">
                          <a:latin typeface="Arial Unicode MS"/>
                        </a:rPr>
                        <a:t>All</a:t>
                      </a:r>
                      <a:r>
                        <a:rPr lang="en-US" sz="1100" baseline="0" dirty="0">
                          <a:latin typeface="Arial Unicode MS"/>
                        </a:rPr>
                        <a:t> fresh water sources with a</a:t>
                      </a:r>
                      <a:r>
                        <a:rPr lang="en-US" sz="1100" dirty="0">
                          <a:latin typeface="Arial Unicode MS"/>
                        </a:rPr>
                        <a:t>nthropogenic contamination </a:t>
                      </a:r>
                      <a:endParaRPr lang="de-CH" sz="1100" b="0" dirty="0">
                        <a:solidFill>
                          <a:schemeClr val="tx1">
                            <a:lumMod val="75000"/>
                            <a:lumOff val="25000"/>
                          </a:schemeClr>
                        </a:solidFill>
                        <a:latin typeface="Arial Unicode MS"/>
                      </a:endParaRP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7"/>
                  </a:ext>
                </a:extLst>
              </a:tr>
              <a:tr h="263058">
                <a:tc>
                  <a:txBody>
                    <a:bodyPr/>
                    <a:lstStyle/>
                    <a:p>
                      <a:r>
                        <a:rPr lang="de-CH" sz="1100" b="1" dirty="0">
                          <a:latin typeface="Arial Unicode MS"/>
                        </a:rPr>
                        <a:t>System 9</a:t>
                      </a:r>
                      <a:endParaRPr lang="de-CH" sz="1100" b="1" dirty="0">
                        <a:solidFill>
                          <a:schemeClr val="tx1">
                            <a:lumMod val="75000"/>
                            <a:lumOff val="25000"/>
                          </a:schemeClr>
                        </a:solidFill>
                        <a:latin typeface="Arial Unicode MS"/>
                      </a:endParaRP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marL="0" marR="0" indent="0" algn="l" defTabSz="1043056" rtl="0" eaLnBrk="1" fontAlgn="auto" latinLnBrk="0" hangingPunct="1">
                        <a:lnSpc>
                          <a:spcPct val="100000"/>
                        </a:lnSpc>
                        <a:spcBef>
                          <a:spcPts val="0"/>
                        </a:spcBef>
                        <a:spcAft>
                          <a:spcPts val="0"/>
                        </a:spcAft>
                        <a:buClrTx/>
                        <a:buSzTx/>
                        <a:buFontTx/>
                        <a:buNone/>
                        <a:tabLst/>
                        <a:defRPr/>
                      </a:pPr>
                      <a:r>
                        <a:rPr lang="en-US" sz="1100" dirty="0">
                          <a:latin typeface="Arial Unicode MS"/>
                        </a:rPr>
                        <a:t>Desalination of brackish and salt water</a:t>
                      </a:r>
                      <a:endParaRPr lang="de-CH" sz="1100" b="0" dirty="0">
                        <a:solidFill>
                          <a:schemeClr val="tx1">
                            <a:lumMod val="75000"/>
                            <a:lumOff val="25000"/>
                          </a:schemeClr>
                        </a:solidFill>
                        <a:latin typeface="Arial Unicode MS"/>
                      </a:endParaRPr>
                    </a:p>
                  </a:txBody>
                  <a:tcPr marL="68580" marR="68580" marT="34290" marB="3429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pic>
        <p:nvPicPr>
          <p:cNvPr id="13" name="Grafik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7689" y="1592827"/>
            <a:ext cx="3093739" cy="2256049"/>
          </a:xfrm>
          <a:prstGeom prst="rect">
            <a:avLst/>
          </a:prstGeom>
        </p:spPr>
      </p:pic>
      <p:sp>
        <p:nvSpPr>
          <p:cNvPr id="20" name="TextBox 19"/>
          <p:cNvSpPr txBox="1"/>
          <p:nvPr/>
        </p:nvSpPr>
        <p:spPr>
          <a:xfrm>
            <a:off x="304800" y="304620"/>
            <a:ext cx="5514392" cy="461665"/>
          </a:xfrm>
          <a:prstGeom prst="rect">
            <a:avLst/>
          </a:prstGeom>
          <a:noFill/>
        </p:spPr>
        <p:txBody>
          <a:bodyPr wrap="square" rtlCol="0">
            <a:spAutoFit/>
          </a:bodyPr>
          <a:lstStyle/>
          <a:p>
            <a:r>
              <a:rPr lang="en-US" sz="2400" b="1" dirty="0">
                <a:solidFill>
                  <a:schemeClr val="bg1"/>
                </a:solidFill>
                <a:latin typeface="Arial Unicode MS"/>
              </a:rPr>
              <a:t>Structure of the Compendium</a:t>
            </a:r>
          </a:p>
        </p:txBody>
      </p:sp>
      <p:sp>
        <p:nvSpPr>
          <p:cNvPr id="3" name="Slide Number Placeholder 1">
            <a:extLst>
              <a:ext uri="{FF2B5EF4-FFF2-40B4-BE49-F238E27FC236}">
                <a16:creationId xmlns:a16="http://schemas.microsoft.com/office/drawing/2014/main" id="{0B41BF01-F4C9-781F-55B4-74BFB025A62B}"/>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18</a:t>
            </a:fld>
            <a:endParaRPr lang="de-DE" sz="1050" dirty="0"/>
          </a:p>
        </p:txBody>
      </p:sp>
    </p:spTree>
    <p:extLst>
      <p:ext uri="{BB962C8B-B14F-4D97-AF65-F5344CB8AC3E}">
        <p14:creationId xmlns:p14="http://schemas.microsoft.com/office/powerpoint/2010/main" val="1766082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900" y="1171600"/>
            <a:ext cx="8812088" cy="324000"/>
          </a:xfrm>
        </p:spPr>
        <p:txBody>
          <a:bodyPr>
            <a:normAutofit fontScale="90000"/>
          </a:bodyPr>
          <a:lstStyle/>
          <a:p>
            <a:r>
              <a:rPr lang="en-US" sz="2800" dirty="0"/>
              <a:t>Water supplies (10’) </a:t>
            </a:r>
            <a:r>
              <a:rPr lang="en-US" sz="2000" b="0" u="sng" dirty="0">
                <a:solidFill>
                  <a:schemeClr val="lt1"/>
                </a:solidFill>
                <a:hlinkClick r:id="rId3"/>
              </a:rPr>
              <a:t>https://youtu.be/NDYFVgH4O3A</a:t>
            </a:r>
            <a:br>
              <a:rPr lang="de-CH" sz="2800" b="0" dirty="0"/>
            </a:br>
            <a:endParaRPr lang="de-CH" dirty="0"/>
          </a:p>
        </p:txBody>
      </p:sp>
      <p:sp>
        <p:nvSpPr>
          <p:cNvPr id="11" name="Content Placeholder 1"/>
          <p:cNvSpPr txBox="1">
            <a:spLocks/>
          </p:cNvSpPr>
          <p:nvPr/>
        </p:nvSpPr>
        <p:spPr>
          <a:xfrm>
            <a:off x="337406" y="1465118"/>
            <a:ext cx="3548794" cy="293193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Font typeface="Arial"/>
              <a:buNone/>
            </a:pPr>
            <a:r>
              <a:rPr lang="en-US" sz="1500" dirty="0"/>
              <a:t>Maryna Peter introduces the 6 </a:t>
            </a:r>
            <a:r>
              <a:rPr lang="en-US" sz="1500" b="1" dirty="0">
                <a:solidFill>
                  <a:schemeClr val="accent2">
                    <a:lumMod val="75000"/>
                  </a:schemeClr>
                </a:solidFill>
              </a:rPr>
              <a:t>functional groups </a:t>
            </a:r>
            <a:r>
              <a:rPr lang="en-US" sz="1500" dirty="0"/>
              <a:t>of a water supply system (source, intake, abstraction, treatment, distribution &amp; transport and user safety), a combination of which can be applied to any water supply. However, all solutions have to be adapted to the </a:t>
            </a:r>
            <a:r>
              <a:rPr lang="en-US" sz="1500" b="1" dirty="0">
                <a:solidFill>
                  <a:schemeClr val="accent2">
                    <a:lumMod val="75000"/>
                  </a:schemeClr>
                </a:solidFill>
              </a:rPr>
              <a:t>local context</a:t>
            </a:r>
            <a:r>
              <a:rPr lang="en-US" sz="1500" dirty="0"/>
              <a:t>. </a:t>
            </a:r>
          </a:p>
        </p:txBody>
      </p:sp>
      <p:pic>
        <p:nvPicPr>
          <p:cNvPr id="3" name="Content Placeholder 2"/>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3810000" y="1589704"/>
            <a:ext cx="4823545" cy="2713244"/>
          </a:xfrm>
          <a:prstGeom prst="rect">
            <a:avLst/>
          </a:prstGeom>
        </p:spPr>
      </p:pic>
      <p:sp>
        <p:nvSpPr>
          <p:cNvPr id="8" name="TextBox 7"/>
          <p:cNvSpPr txBox="1"/>
          <p:nvPr/>
        </p:nvSpPr>
        <p:spPr>
          <a:xfrm>
            <a:off x="245328" y="283660"/>
            <a:ext cx="5514392" cy="369332"/>
          </a:xfrm>
          <a:prstGeom prst="rect">
            <a:avLst/>
          </a:prstGeom>
          <a:noFill/>
        </p:spPr>
        <p:txBody>
          <a:bodyPr wrap="square" rtlCol="0">
            <a:spAutoFit/>
          </a:bodyPr>
          <a:lstStyle/>
          <a:p>
            <a:r>
              <a:rPr lang="en-US" b="1" dirty="0">
                <a:solidFill>
                  <a:schemeClr val="bg1"/>
                </a:solidFill>
                <a:latin typeface="Arial Unicode MS"/>
              </a:rPr>
              <a:t>Optional viewing</a:t>
            </a:r>
          </a:p>
        </p:txBody>
      </p:sp>
      <p:sp>
        <p:nvSpPr>
          <p:cNvPr id="2" name="Slide Number Placeholder 1">
            <a:extLst>
              <a:ext uri="{FF2B5EF4-FFF2-40B4-BE49-F238E27FC236}">
                <a16:creationId xmlns:a16="http://schemas.microsoft.com/office/drawing/2014/main" id="{28579633-921B-C607-47C7-368F637C6B9A}"/>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19</a:t>
            </a:fld>
            <a:endParaRPr lang="de-DE" sz="1050" dirty="0"/>
          </a:p>
        </p:txBody>
      </p:sp>
    </p:spTree>
    <p:extLst>
      <p:ext uri="{BB962C8B-B14F-4D97-AF65-F5344CB8AC3E}">
        <p14:creationId xmlns:p14="http://schemas.microsoft.com/office/powerpoint/2010/main" val="3601441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a:spLocks noGrp="1"/>
          </p:cNvSpPr>
          <p:nvPr>
            <p:ph idx="1"/>
          </p:nvPr>
        </p:nvSpPr>
        <p:spPr>
          <a:xfrm>
            <a:off x="168469" y="1352550"/>
            <a:ext cx="4263885" cy="3262313"/>
          </a:xfrm>
        </p:spPr>
        <p:txBody>
          <a:bodyPr>
            <a:normAutofit fontScale="92500"/>
          </a:bodyPr>
          <a:lstStyle/>
          <a:p>
            <a:pPr>
              <a:lnSpc>
                <a:spcPct val="150000"/>
              </a:lnSpc>
            </a:pPr>
            <a:r>
              <a:rPr lang="en-US" sz="1700" b="1" dirty="0">
                <a:solidFill>
                  <a:schemeClr val="accent5">
                    <a:lumMod val="50000"/>
                  </a:schemeClr>
                </a:solidFill>
              </a:rPr>
              <a:t>Education</a:t>
            </a:r>
            <a:r>
              <a:rPr lang="en-US" sz="1700" dirty="0"/>
              <a:t>: BSc &amp; MSc Environmental engineering (EPFL)</a:t>
            </a:r>
          </a:p>
          <a:p>
            <a:pPr>
              <a:lnSpc>
                <a:spcPct val="150000"/>
              </a:lnSpc>
            </a:pPr>
            <a:r>
              <a:rPr lang="en-US" sz="1700" b="1" dirty="0">
                <a:solidFill>
                  <a:schemeClr val="accent5">
                    <a:lumMod val="50000"/>
                  </a:schemeClr>
                </a:solidFill>
              </a:rPr>
              <a:t>Eawag / </a:t>
            </a:r>
            <a:r>
              <a:rPr lang="en-US" sz="1700" b="1" dirty="0" err="1">
                <a:solidFill>
                  <a:schemeClr val="accent5">
                    <a:lumMod val="50000"/>
                  </a:schemeClr>
                </a:solidFill>
              </a:rPr>
              <a:t>Sandec</a:t>
            </a:r>
            <a:r>
              <a:rPr lang="en-US" sz="1700" dirty="0"/>
              <a:t>: Project Officer, Water Supply and Treatment (Feb. 2023 – present)</a:t>
            </a:r>
          </a:p>
          <a:p>
            <a:pPr>
              <a:lnSpc>
                <a:spcPct val="150000"/>
              </a:lnSpc>
            </a:pPr>
            <a:r>
              <a:rPr lang="de-CH" sz="1700" b="1" dirty="0" err="1">
                <a:solidFill>
                  <a:schemeClr val="accent5">
                    <a:lumMod val="50000"/>
                  </a:schemeClr>
                </a:solidFill>
              </a:rPr>
              <a:t>Interests</a:t>
            </a:r>
            <a:r>
              <a:rPr lang="de-CH" sz="1700" dirty="0"/>
              <a:t>: </a:t>
            </a:r>
            <a:r>
              <a:rPr lang="de-CH" sz="1700" dirty="0" err="1"/>
              <a:t>Drinking</a:t>
            </a:r>
            <a:r>
              <a:rPr lang="de-CH" sz="1700" dirty="0"/>
              <a:t> </a:t>
            </a:r>
            <a:r>
              <a:rPr lang="de-CH" sz="1700" dirty="0" err="1"/>
              <a:t>water</a:t>
            </a:r>
            <a:r>
              <a:rPr lang="de-CH" sz="1700" dirty="0"/>
              <a:t> </a:t>
            </a:r>
            <a:r>
              <a:rPr lang="de-CH" sz="1700" dirty="0" err="1"/>
              <a:t>safety</a:t>
            </a:r>
            <a:r>
              <a:rPr lang="de-CH" sz="1700" dirty="0"/>
              <a:t> in rural </a:t>
            </a:r>
            <a:r>
              <a:rPr lang="de-CH" sz="1700" dirty="0" err="1"/>
              <a:t>communities</a:t>
            </a:r>
            <a:r>
              <a:rPr lang="de-CH" sz="1700" dirty="0"/>
              <a:t> and </a:t>
            </a:r>
            <a:r>
              <a:rPr lang="de-CH" sz="1700" dirty="0" err="1"/>
              <a:t>small</a:t>
            </a:r>
            <a:r>
              <a:rPr lang="de-CH" sz="1700" dirty="0"/>
              <a:t> </a:t>
            </a:r>
            <a:r>
              <a:rPr lang="de-CH" sz="1700" dirty="0" err="1"/>
              <a:t>towns</a:t>
            </a:r>
            <a:r>
              <a:rPr lang="de-CH" sz="1700" dirty="0"/>
              <a:t>, </a:t>
            </a:r>
            <a:r>
              <a:rPr lang="en-US" sz="1700" dirty="0"/>
              <a:t>treatment innovation… just WASH+SWM in general</a:t>
            </a:r>
          </a:p>
          <a:p>
            <a:pPr marL="0" indent="0">
              <a:buNone/>
            </a:pPr>
            <a:endParaRPr lang="en-US" dirty="0"/>
          </a:p>
        </p:txBody>
      </p:sp>
      <p:sp>
        <p:nvSpPr>
          <p:cNvPr id="8" name="Title 3"/>
          <p:cNvSpPr txBox="1">
            <a:spLocks/>
          </p:cNvSpPr>
          <p:nvPr/>
        </p:nvSpPr>
        <p:spPr>
          <a:xfrm>
            <a:off x="304800" y="285750"/>
            <a:ext cx="7200000" cy="324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500" b="1" kern="1200">
                <a:solidFill>
                  <a:schemeClr val="tx1"/>
                </a:solidFill>
                <a:latin typeface="+mj-lt"/>
                <a:ea typeface="+mj-ea"/>
                <a:cs typeface="+mj-cs"/>
              </a:defRPr>
            </a:lvl1pPr>
          </a:lstStyle>
          <a:p>
            <a:r>
              <a:rPr lang="en-US" sz="2400" dirty="0">
                <a:solidFill>
                  <a:schemeClr val="bg1"/>
                </a:solidFill>
              </a:rPr>
              <a:t>A little about me..</a:t>
            </a:r>
            <a:endParaRPr lang="de-CH" sz="2400"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4281" y="1481481"/>
            <a:ext cx="4380315" cy="2919069"/>
          </a:xfrm>
          <a:prstGeom prst="rect">
            <a:avLst/>
          </a:prstGeom>
        </p:spPr>
      </p:pic>
      <p:sp>
        <p:nvSpPr>
          <p:cNvPr id="4" name="Slide Number Placeholder 1">
            <a:extLst>
              <a:ext uri="{FF2B5EF4-FFF2-40B4-BE49-F238E27FC236}">
                <a16:creationId xmlns:a16="http://schemas.microsoft.com/office/drawing/2014/main" id="{BE6DE0D0-7AD3-E68C-9610-C40E42085AE7}"/>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2</a:t>
            </a:fld>
            <a:endParaRPr lang="de-DE" sz="1050" dirty="0"/>
          </a:p>
        </p:txBody>
      </p:sp>
    </p:spTree>
    <p:extLst>
      <p:ext uri="{BB962C8B-B14F-4D97-AF65-F5344CB8AC3E}">
        <p14:creationId xmlns:p14="http://schemas.microsoft.com/office/powerpoint/2010/main" val="2382406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971550"/>
            <a:ext cx="8915400" cy="646331"/>
          </a:xfrm>
          <a:prstGeom prst="rect">
            <a:avLst/>
          </a:prstGeom>
        </p:spPr>
        <p:txBody>
          <a:bodyPr wrap="square">
            <a:spAutoFit/>
          </a:bodyPr>
          <a:lstStyle/>
          <a:p>
            <a:r>
              <a:rPr lang="en-US" b="1" dirty="0">
                <a:solidFill>
                  <a:srgbClr val="00B0F0"/>
                </a:solidFill>
              </a:rPr>
              <a:t>Learning objective 3: </a:t>
            </a:r>
          </a:p>
          <a:p>
            <a:r>
              <a:rPr lang="en-US" dirty="0"/>
              <a:t>Describe the advantages and drawbacks of (a selection) of water supply technologies</a:t>
            </a:r>
          </a:p>
        </p:txBody>
      </p:sp>
      <p:pic>
        <p:nvPicPr>
          <p:cNvPr id="7" name="Grafik 92"/>
          <p:cNvPicPr/>
          <p:nvPr/>
        </p:nvPicPr>
        <p:blipFill rotWithShape="1">
          <a:blip r:embed="rId3" cstate="print">
            <a:extLst>
              <a:ext uri="{28A0092B-C50C-407E-A947-70E740481C1C}">
                <a14:useLocalDpi xmlns:a14="http://schemas.microsoft.com/office/drawing/2010/main"/>
              </a:ext>
            </a:extLst>
          </a:blip>
          <a:srcRect/>
          <a:stretch/>
        </p:blipFill>
        <p:spPr bwMode="auto">
          <a:xfrm>
            <a:off x="3200400" y="1938984"/>
            <a:ext cx="2310517" cy="2889251"/>
          </a:xfrm>
          <a:prstGeom prst="rect">
            <a:avLst/>
          </a:prstGeom>
          <a:noFill/>
          <a:ln>
            <a:noFill/>
          </a:ln>
          <a:extLst>
            <a:ext uri="{53640926-AAD7-44D8-BBD7-CCE9431645EC}">
              <a14:shadowObscured xmlns:a14="http://schemas.microsoft.com/office/drawing/2010/main"/>
            </a:ext>
          </a:extLst>
        </p:spPr>
      </p:pic>
      <p:pic>
        <p:nvPicPr>
          <p:cNvPr id="10" name="Grafik 72"/>
          <p:cNvPicPr/>
          <p:nvPr/>
        </p:nvPicPr>
        <p:blipFill rotWithShape="1">
          <a:blip r:embed="rId4" cstate="print">
            <a:extLst>
              <a:ext uri="{28A0092B-C50C-407E-A947-70E740481C1C}">
                <a14:useLocalDpi xmlns:a14="http://schemas.microsoft.com/office/drawing/2010/main"/>
              </a:ext>
            </a:extLst>
          </a:blip>
          <a:srcRect/>
          <a:stretch/>
        </p:blipFill>
        <p:spPr bwMode="auto">
          <a:xfrm>
            <a:off x="152400" y="2419350"/>
            <a:ext cx="3233739" cy="2136338"/>
          </a:xfrm>
          <a:prstGeom prst="rect">
            <a:avLst/>
          </a:prstGeom>
          <a:noFill/>
          <a:ln>
            <a:noFill/>
          </a:ln>
          <a:extLst>
            <a:ext uri="{53640926-AAD7-44D8-BBD7-CCE9431645EC}">
              <a14:shadowObscured xmlns:a14="http://schemas.microsoft.com/office/drawing/2010/main"/>
            </a:ext>
          </a:extLst>
        </p:spPr>
      </p:pic>
      <p:pic>
        <p:nvPicPr>
          <p:cNvPr id="11" name="Grafik 109"/>
          <p:cNvPicPr/>
          <p:nvPr/>
        </p:nvPicPr>
        <p:blipFill rotWithShape="1">
          <a:blip r:embed="rId5" cstate="print">
            <a:extLst>
              <a:ext uri="{28A0092B-C50C-407E-A947-70E740481C1C}">
                <a14:useLocalDpi xmlns:a14="http://schemas.microsoft.com/office/drawing/2010/main"/>
              </a:ext>
            </a:extLst>
          </a:blip>
          <a:srcRect/>
          <a:stretch/>
        </p:blipFill>
        <p:spPr bwMode="auto">
          <a:xfrm>
            <a:off x="5410200" y="1733550"/>
            <a:ext cx="3594100" cy="3035300"/>
          </a:xfrm>
          <a:prstGeom prst="rect">
            <a:avLst/>
          </a:prstGeom>
          <a:noFill/>
          <a:ln>
            <a:noFill/>
          </a:ln>
          <a:extLst>
            <a:ext uri="{53640926-AAD7-44D8-BBD7-CCE9431645EC}">
              <a14:shadowObscured xmlns:a14="http://schemas.microsoft.com/office/drawing/2010/main"/>
            </a:ext>
          </a:extLst>
        </p:spPr>
      </p:pic>
      <p:sp>
        <p:nvSpPr>
          <p:cNvPr id="3" name="Slide Number Placeholder 1">
            <a:extLst>
              <a:ext uri="{FF2B5EF4-FFF2-40B4-BE49-F238E27FC236}">
                <a16:creationId xmlns:a16="http://schemas.microsoft.com/office/drawing/2014/main" id="{32E3359C-7003-CCF6-6169-BDAF8F867C0D}"/>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20</a:t>
            </a:fld>
            <a:endParaRPr lang="de-DE" sz="1050" dirty="0"/>
          </a:p>
        </p:txBody>
      </p:sp>
    </p:spTree>
    <p:extLst>
      <p:ext uri="{BB962C8B-B14F-4D97-AF65-F5344CB8AC3E}">
        <p14:creationId xmlns:p14="http://schemas.microsoft.com/office/powerpoint/2010/main" val="3499683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83"/>
          <p:cNvPicPr/>
          <p:nvPr/>
        </p:nvPicPr>
        <p:blipFill>
          <a:blip r:embed="rId2" cstate="print">
            <a:extLst>
              <a:ext uri="{28A0092B-C50C-407E-A947-70E740481C1C}">
                <a14:useLocalDpi xmlns:a14="http://schemas.microsoft.com/office/drawing/2010/main"/>
              </a:ext>
            </a:extLst>
          </a:blip>
          <a:srcRect/>
          <a:stretch>
            <a:fillRect/>
          </a:stretch>
        </p:blipFill>
        <p:spPr bwMode="auto">
          <a:xfrm>
            <a:off x="3200400" y="1659172"/>
            <a:ext cx="5943600" cy="3276600"/>
          </a:xfrm>
          <a:prstGeom prst="rect">
            <a:avLst/>
          </a:prstGeom>
          <a:noFill/>
          <a:ln>
            <a:noFill/>
          </a:ln>
        </p:spPr>
      </p:pic>
      <p:sp>
        <p:nvSpPr>
          <p:cNvPr id="2" name="Title 1"/>
          <p:cNvSpPr>
            <a:spLocks noGrp="1"/>
          </p:cNvSpPr>
          <p:nvPr>
            <p:ph type="title"/>
          </p:nvPr>
        </p:nvSpPr>
        <p:spPr/>
        <p:txBody>
          <a:bodyPr>
            <a:normAutofit fontScale="90000"/>
          </a:bodyPr>
          <a:lstStyle/>
          <a:p>
            <a:r>
              <a:rPr lang="en-US" dirty="0">
                <a:solidFill>
                  <a:schemeClr val="bg1"/>
                </a:solidFill>
              </a:rPr>
              <a:t>SOURCES</a:t>
            </a:r>
            <a:endParaRPr lang="de-CH" dirty="0">
              <a:solidFill>
                <a:schemeClr val="bg1"/>
              </a:solidFill>
            </a:endParaRPr>
          </a:p>
        </p:txBody>
      </p:sp>
      <p:sp>
        <p:nvSpPr>
          <p:cNvPr id="5" name="Rectangle 4"/>
          <p:cNvSpPr/>
          <p:nvPr/>
        </p:nvSpPr>
        <p:spPr>
          <a:xfrm>
            <a:off x="304800" y="1733550"/>
            <a:ext cx="3124200" cy="2762808"/>
          </a:xfrm>
          <a:prstGeom prst="rect">
            <a:avLst/>
          </a:prstGeom>
        </p:spPr>
        <p:txBody>
          <a:bodyPr wrap="square">
            <a:spAutoFit/>
          </a:bodyPr>
          <a:lstStyle/>
          <a:p>
            <a:pPr>
              <a:lnSpc>
                <a:spcPct val="120000"/>
              </a:lnSpc>
              <a:spcBef>
                <a:spcPts val="600"/>
              </a:spcBef>
              <a:spcAft>
                <a:spcPts val="800"/>
              </a:spcAft>
            </a:pPr>
            <a:r>
              <a:rPr lang="en-US" sz="1600" b="1" dirty="0">
                <a:solidFill>
                  <a:srgbClr val="008000"/>
                </a:solidFill>
                <a:latin typeface="Arial" panose="020B0604020202020204" pitchFamily="34" charset="0"/>
                <a:ea typeface="MS Mincho"/>
                <a:cs typeface="Times New Roman" panose="02020603050405020304" pitchFamily="18" charset="0"/>
              </a:rPr>
              <a:t>S.1 Rainwater</a:t>
            </a:r>
            <a:endParaRPr lang="de-CH" sz="1600" dirty="0">
              <a:solidFill>
                <a:srgbClr val="404040"/>
              </a:solidFill>
              <a:latin typeface="Arial" panose="020B0604020202020204" pitchFamily="34" charset="0"/>
              <a:ea typeface="MS Mincho"/>
              <a:cs typeface="Times New Roman" panose="02020603050405020304" pitchFamily="18" charset="0"/>
            </a:endParaRPr>
          </a:p>
          <a:p>
            <a:pPr>
              <a:lnSpc>
                <a:spcPct val="120000"/>
              </a:lnSpc>
              <a:spcBef>
                <a:spcPts val="600"/>
              </a:spcBef>
              <a:spcAft>
                <a:spcPts val="800"/>
              </a:spcAft>
            </a:pPr>
            <a:r>
              <a:rPr lang="en-US" sz="1600" b="1" dirty="0">
                <a:solidFill>
                  <a:srgbClr val="008000"/>
                </a:solidFill>
                <a:latin typeface="Arial" panose="020B0604020202020204" pitchFamily="34" charset="0"/>
                <a:ea typeface="MS Mincho"/>
                <a:cs typeface="Times New Roman" panose="02020603050405020304" pitchFamily="18" charset="0"/>
              </a:rPr>
              <a:t>S.2 Groundwater</a:t>
            </a:r>
            <a:endParaRPr lang="de-CH" sz="1600" dirty="0">
              <a:solidFill>
                <a:srgbClr val="404040"/>
              </a:solidFill>
              <a:latin typeface="Arial" panose="020B0604020202020204" pitchFamily="34" charset="0"/>
              <a:ea typeface="MS Mincho"/>
              <a:cs typeface="Times New Roman" panose="02020603050405020304" pitchFamily="18" charset="0"/>
            </a:endParaRPr>
          </a:p>
          <a:p>
            <a:pPr>
              <a:lnSpc>
                <a:spcPct val="120000"/>
              </a:lnSpc>
              <a:spcBef>
                <a:spcPts val="600"/>
              </a:spcBef>
              <a:spcAft>
                <a:spcPts val="800"/>
              </a:spcAft>
            </a:pPr>
            <a:r>
              <a:rPr lang="en-US" sz="1600" b="1" dirty="0">
                <a:solidFill>
                  <a:srgbClr val="008000"/>
                </a:solidFill>
                <a:latin typeface="Arial" panose="020B0604020202020204" pitchFamily="34" charset="0"/>
                <a:ea typeface="MS Mincho"/>
                <a:cs typeface="Times New Roman" panose="02020603050405020304" pitchFamily="18" charset="0"/>
              </a:rPr>
              <a:t>S.3 Spring water</a:t>
            </a:r>
            <a:endParaRPr lang="de-CH" sz="1600" dirty="0">
              <a:solidFill>
                <a:srgbClr val="404040"/>
              </a:solidFill>
              <a:latin typeface="Arial" panose="020B0604020202020204" pitchFamily="34" charset="0"/>
              <a:ea typeface="MS Mincho"/>
              <a:cs typeface="Times New Roman" panose="02020603050405020304" pitchFamily="18" charset="0"/>
            </a:endParaRPr>
          </a:p>
          <a:p>
            <a:pPr>
              <a:lnSpc>
                <a:spcPct val="120000"/>
              </a:lnSpc>
              <a:spcBef>
                <a:spcPts val="600"/>
              </a:spcBef>
              <a:spcAft>
                <a:spcPts val="800"/>
              </a:spcAft>
            </a:pPr>
            <a:r>
              <a:rPr lang="en-US" sz="1600" b="1" dirty="0">
                <a:solidFill>
                  <a:srgbClr val="008000"/>
                </a:solidFill>
                <a:latin typeface="Arial" panose="020B0604020202020204" pitchFamily="34" charset="0"/>
                <a:ea typeface="MS Mincho"/>
                <a:cs typeface="Times New Roman" panose="02020603050405020304" pitchFamily="18" charset="0"/>
              </a:rPr>
              <a:t>S.4 River and stream water</a:t>
            </a:r>
            <a:endParaRPr lang="de-CH" sz="1600" dirty="0">
              <a:solidFill>
                <a:srgbClr val="404040"/>
              </a:solidFill>
              <a:latin typeface="Arial" panose="020B0604020202020204" pitchFamily="34" charset="0"/>
              <a:ea typeface="MS Mincho"/>
              <a:cs typeface="Times New Roman" panose="02020603050405020304" pitchFamily="18" charset="0"/>
            </a:endParaRPr>
          </a:p>
          <a:p>
            <a:pPr>
              <a:lnSpc>
                <a:spcPct val="120000"/>
              </a:lnSpc>
              <a:spcBef>
                <a:spcPts val="600"/>
              </a:spcBef>
              <a:spcAft>
                <a:spcPts val="800"/>
              </a:spcAft>
            </a:pPr>
            <a:r>
              <a:rPr lang="en-US" sz="1600" b="1" dirty="0">
                <a:solidFill>
                  <a:srgbClr val="008000"/>
                </a:solidFill>
                <a:latin typeface="Arial" panose="020B0604020202020204" pitchFamily="34" charset="0"/>
                <a:ea typeface="MS Mincho"/>
                <a:cs typeface="Times New Roman" panose="02020603050405020304" pitchFamily="18" charset="0"/>
              </a:rPr>
              <a:t>S.5 Ponds, lakes, and dams</a:t>
            </a:r>
            <a:endParaRPr lang="de-CH" sz="1600" dirty="0">
              <a:solidFill>
                <a:srgbClr val="404040"/>
              </a:solidFill>
              <a:latin typeface="Arial" panose="020B0604020202020204" pitchFamily="34" charset="0"/>
              <a:ea typeface="MS Mincho"/>
              <a:cs typeface="Times New Roman" panose="02020603050405020304" pitchFamily="18" charset="0"/>
            </a:endParaRPr>
          </a:p>
          <a:p>
            <a:pPr>
              <a:lnSpc>
                <a:spcPct val="120000"/>
              </a:lnSpc>
              <a:spcBef>
                <a:spcPts val="600"/>
              </a:spcBef>
              <a:spcAft>
                <a:spcPts val="800"/>
              </a:spcAft>
            </a:pPr>
            <a:r>
              <a:rPr lang="en-US" sz="1600" b="1" dirty="0">
                <a:solidFill>
                  <a:srgbClr val="008000"/>
                </a:solidFill>
                <a:latin typeface="Arial" panose="020B0604020202020204" pitchFamily="34" charset="0"/>
                <a:ea typeface="MS Mincho"/>
                <a:cs typeface="Times New Roman" panose="02020603050405020304" pitchFamily="18" charset="0"/>
              </a:rPr>
              <a:t>S.6 Brackish water, seawater </a:t>
            </a:r>
            <a:endParaRPr lang="de-CH" sz="1600" dirty="0">
              <a:solidFill>
                <a:srgbClr val="404040"/>
              </a:solidFill>
              <a:latin typeface="Arial" panose="020B0604020202020204" pitchFamily="34" charset="0"/>
              <a:ea typeface="MS Mincho"/>
              <a:cs typeface="Times New Roman" panose="02020603050405020304" pitchFamily="18" charset="0"/>
            </a:endParaRPr>
          </a:p>
        </p:txBody>
      </p:sp>
      <p:sp>
        <p:nvSpPr>
          <p:cNvPr id="6" name="Rounded Rectangle 5"/>
          <p:cNvSpPr/>
          <p:nvPr/>
        </p:nvSpPr>
        <p:spPr>
          <a:xfrm>
            <a:off x="228600" y="1733550"/>
            <a:ext cx="2133600" cy="1371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 name="Picture 2"/>
          <p:cNvPicPr>
            <a:picLocks noChangeAspect="1"/>
          </p:cNvPicPr>
          <p:nvPr/>
        </p:nvPicPr>
        <p:blipFill>
          <a:blip r:embed="rId3"/>
          <a:stretch>
            <a:fillRect/>
          </a:stretch>
        </p:blipFill>
        <p:spPr>
          <a:xfrm>
            <a:off x="5149390" y="37539"/>
            <a:ext cx="3895622" cy="1696011"/>
          </a:xfrm>
          <a:prstGeom prst="rect">
            <a:avLst/>
          </a:prstGeom>
        </p:spPr>
      </p:pic>
      <p:sp>
        <p:nvSpPr>
          <p:cNvPr id="7" name="Rectangle 6"/>
          <p:cNvSpPr/>
          <p:nvPr/>
        </p:nvSpPr>
        <p:spPr>
          <a:xfrm>
            <a:off x="6705600" y="1504950"/>
            <a:ext cx="2362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21</a:t>
            </a:fld>
            <a:endParaRPr lang="de-DE" sz="1050" dirty="0"/>
          </a:p>
        </p:txBody>
      </p:sp>
    </p:spTree>
    <p:extLst>
      <p:ext uri="{BB962C8B-B14F-4D97-AF65-F5344CB8AC3E}">
        <p14:creationId xmlns:p14="http://schemas.microsoft.com/office/powerpoint/2010/main" val="213150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49">
            <a:extLst>
              <a:ext uri="{FF2B5EF4-FFF2-40B4-BE49-F238E27FC236}">
                <a16:creationId xmlns:a16="http://schemas.microsoft.com/office/drawing/2014/main" id="{3B89A623-D14D-EA69-0CCF-316BD2B9A162}"/>
              </a:ext>
            </a:extLst>
          </p:cNvPr>
          <p:cNvPicPr/>
          <p:nvPr/>
        </p:nvPicPr>
        <p:blipFill rotWithShape="1">
          <a:blip r:embed="rId2">
            <a:extLst>
              <a:ext uri="{28A0092B-C50C-407E-A947-70E740481C1C}">
                <a14:useLocalDpi xmlns:a14="http://schemas.microsoft.com/office/drawing/2010/main" val="0"/>
              </a:ext>
            </a:extLst>
          </a:blip>
          <a:srcRect l="9940" t="19965" r="6527" b="31727"/>
          <a:stretch/>
        </p:blipFill>
        <p:spPr bwMode="auto">
          <a:xfrm>
            <a:off x="533400" y="2241852"/>
            <a:ext cx="8202612" cy="2865370"/>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normAutofit fontScale="90000"/>
          </a:bodyPr>
          <a:lstStyle/>
          <a:p>
            <a:r>
              <a:rPr lang="en-US">
                <a:solidFill>
                  <a:schemeClr val="bg1"/>
                </a:solidFill>
              </a:rPr>
              <a:t>S.1 Rainwater</a:t>
            </a:r>
            <a:endParaRPr lang="de-CH" dirty="0">
              <a:solidFill>
                <a:schemeClr val="bg1"/>
              </a:solidFill>
            </a:endParaRPr>
          </a:p>
        </p:txBody>
      </p:sp>
      <p:sp>
        <p:nvSpPr>
          <p:cNvPr id="5" name="TextBox 4"/>
          <p:cNvSpPr txBox="1"/>
          <p:nvPr/>
        </p:nvSpPr>
        <p:spPr>
          <a:xfrm>
            <a:off x="179388" y="1049196"/>
            <a:ext cx="8989705" cy="307777"/>
          </a:xfrm>
          <a:prstGeom prst="rect">
            <a:avLst/>
          </a:prstGeom>
          <a:noFill/>
        </p:spPr>
        <p:txBody>
          <a:bodyPr wrap="none" rtlCol="0">
            <a:spAutoFit/>
          </a:bodyPr>
          <a:lstStyle/>
          <a:p>
            <a:r>
              <a:rPr lang="en-US" sz="1400" b="1" dirty="0"/>
              <a:t>Applicability:                                 Health/environmental aspects:                    Advantages/disadvantages:</a:t>
            </a:r>
            <a:endParaRPr lang="de-CH" sz="1400" b="1" dirty="0"/>
          </a:p>
        </p:txBody>
      </p:sp>
      <p:pic>
        <p:nvPicPr>
          <p:cNvPr id="3" name="Picture 2"/>
          <p:cNvPicPr>
            <a:picLocks noChangeAspect="1"/>
          </p:cNvPicPr>
          <p:nvPr/>
        </p:nvPicPr>
        <p:blipFill>
          <a:blip r:embed="rId3"/>
          <a:stretch>
            <a:fillRect/>
          </a:stretch>
        </p:blipFill>
        <p:spPr>
          <a:xfrm>
            <a:off x="0" y="4224907"/>
            <a:ext cx="3587259" cy="457200"/>
          </a:xfrm>
          <a:prstGeom prst="rect">
            <a:avLst/>
          </a:prstGeom>
        </p:spPr>
      </p:pic>
      <p:sp>
        <p:nvSpPr>
          <p:cNvPr id="11"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22</a:t>
            </a:fld>
            <a:endParaRPr lang="de-DE" sz="1050" dirty="0"/>
          </a:p>
        </p:txBody>
      </p:sp>
    </p:spTree>
    <p:extLst>
      <p:ext uri="{BB962C8B-B14F-4D97-AF65-F5344CB8AC3E}">
        <p14:creationId xmlns:p14="http://schemas.microsoft.com/office/powerpoint/2010/main" val="2491523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S.2 Groundwater</a:t>
            </a:r>
            <a:endParaRPr lang="de-CH" dirty="0">
              <a:solidFill>
                <a:schemeClr val="bg1"/>
              </a:solidFill>
            </a:endParaRPr>
          </a:p>
        </p:txBody>
      </p:sp>
      <p:pic>
        <p:nvPicPr>
          <p:cNvPr id="5" name="Grafik 57"/>
          <p:cNvPicPr/>
          <p:nvPr/>
        </p:nvPicPr>
        <p:blipFill rotWithShape="1">
          <a:blip r:embed="rId2" cstate="print">
            <a:extLst>
              <a:ext uri="{28A0092B-C50C-407E-A947-70E740481C1C}">
                <a14:useLocalDpi xmlns:a14="http://schemas.microsoft.com/office/drawing/2010/main"/>
              </a:ext>
            </a:extLst>
          </a:blip>
          <a:srcRect/>
          <a:stretch/>
        </p:blipFill>
        <p:spPr bwMode="auto">
          <a:xfrm>
            <a:off x="4326835" y="1047750"/>
            <a:ext cx="4800600" cy="3733800"/>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195953" y="1047750"/>
            <a:ext cx="4169731" cy="2246769"/>
          </a:xfrm>
          <a:prstGeom prst="rect">
            <a:avLst/>
          </a:prstGeom>
          <a:noFill/>
        </p:spPr>
        <p:txBody>
          <a:bodyPr wrap="none" rtlCol="0">
            <a:spAutoFit/>
          </a:bodyPr>
          <a:lstStyle/>
          <a:p>
            <a:r>
              <a:rPr lang="en-US" sz="1400" b="1" dirty="0"/>
              <a:t>Applicability:                                   </a:t>
            </a:r>
          </a:p>
          <a:p>
            <a:endParaRPr lang="en-US" sz="1400" b="1" dirty="0"/>
          </a:p>
          <a:p>
            <a:endParaRPr lang="en-US" sz="1400" b="1" dirty="0"/>
          </a:p>
          <a:p>
            <a:endParaRPr lang="en-US" sz="1400" b="1" dirty="0"/>
          </a:p>
          <a:p>
            <a:endParaRPr lang="en-US" sz="1400" b="1" dirty="0"/>
          </a:p>
          <a:p>
            <a:r>
              <a:rPr lang="en-US" sz="1400" b="1" dirty="0"/>
              <a:t>Health/environmental aspects:                            </a:t>
            </a:r>
          </a:p>
          <a:p>
            <a:endParaRPr lang="en-US" sz="1400" b="1" dirty="0"/>
          </a:p>
          <a:p>
            <a:endParaRPr lang="en-US" sz="1400" b="1" dirty="0"/>
          </a:p>
          <a:p>
            <a:endParaRPr lang="en-US" sz="1400" b="1" dirty="0"/>
          </a:p>
          <a:p>
            <a:r>
              <a:rPr lang="en-US" sz="1400" b="1" dirty="0"/>
              <a:t>Advantages/disadvantages:</a:t>
            </a:r>
            <a:endParaRPr lang="de-CH" sz="1400" b="1" dirty="0"/>
          </a:p>
        </p:txBody>
      </p:sp>
      <p:pic>
        <p:nvPicPr>
          <p:cNvPr id="3" name="Picture 2"/>
          <p:cNvPicPr>
            <a:picLocks noChangeAspect="1"/>
          </p:cNvPicPr>
          <p:nvPr/>
        </p:nvPicPr>
        <p:blipFill>
          <a:blip r:embed="rId3"/>
          <a:stretch>
            <a:fillRect/>
          </a:stretch>
        </p:blipFill>
        <p:spPr>
          <a:xfrm>
            <a:off x="4724400" y="161008"/>
            <a:ext cx="4315527" cy="782631"/>
          </a:xfrm>
          <a:prstGeom prst="rect">
            <a:avLst/>
          </a:prstGeom>
        </p:spPr>
      </p:pic>
      <p:sp>
        <p:nvSpPr>
          <p:cNvPr id="11"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23</a:t>
            </a:fld>
            <a:endParaRPr lang="de-DE" sz="1050" dirty="0"/>
          </a:p>
        </p:txBody>
      </p:sp>
    </p:spTree>
    <p:extLst>
      <p:ext uri="{BB962C8B-B14F-4D97-AF65-F5344CB8AC3E}">
        <p14:creationId xmlns:p14="http://schemas.microsoft.com/office/powerpoint/2010/main" val="1334387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S.3 Spring water</a:t>
            </a:r>
            <a:endParaRPr lang="de-CH" dirty="0">
              <a:solidFill>
                <a:schemeClr val="bg1"/>
              </a:solidFill>
            </a:endParaRPr>
          </a:p>
        </p:txBody>
      </p:sp>
      <p:sp>
        <p:nvSpPr>
          <p:cNvPr id="6" name="TextBox 5"/>
          <p:cNvSpPr txBox="1"/>
          <p:nvPr/>
        </p:nvSpPr>
        <p:spPr>
          <a:xfrm>
            <a:off x="5355269" y="895350"/>
            <a:ext cx="4169731" cy="2677656"/>
          </a:xfrm>
          <a:prstGeom prst="rect">
            <a:avLst/>
          </a:prstGeom>
          <a:noFill/>
        </p:spPr>
        <p:txBody>
          <a:bodyPr wrap="none" rtlCol="0">
            <a:spAutoFit/>
          </a:bodyPr>
          <a:lstStyle/>
          <a:p>
            <a:r>
              <a:rPr lang="en-US" sz="1400" b="1" dirty="0"/>
              <a:t>Applicability:                                   </a:t>
            </a:r>
          </a:p>
          <a:p>
            <a:endParaRPr lang="en-US" sz="1400" b="1" dirty="0"/>
          </a:p>
          <a:p>
            <a:endParaRPr lang="en-US" sz="1400" b="1" dirty="0"/>
          </a:p>
          <a:p>
            <a:endParaRPr lang="en-US" sz="1400" b="1" dirty="0"/>
          </a:p>
          <a:p>
            <a:endParaRPr lang="en-US" sz="1400" b="1" dirty="0"/>
          </a:p>
          <a:p>
            <a:endParaRPr lang="en-US" sz="1400" b="1" dirty="0"/>
          </a:p>
          <a:p>
            <a:r>
              <a:rPr lang="en-US" sz="1400" b="1" dirty="0"/>
              <a:t>Health/environmental aspects:                            </a:t>
            </a:r>
          </a:p>
          <a:p>
            <a:endParaRPr lang="en-US" sz="1400" b="1" dirty="0"/>
          </a:p>
          <a:p>
            <a:endParaRPr lang="en-US" sz="1400" b="1" dirty="0"/>
          </a:p>
          <a:p>
            <a:endParaRPr lang="en-US" sz="1400" b="1" dirty="0"/>
          </a:p>
          <a:p>
            <a:endParaRPr lang="en-US" sz="1400" b="1" dirty="0"/>
          </a:p>
          <a:p>
            <a:r>
              <a:rPr lang="en-US" sz="1400" b="1" dirty="0"/>
              <a:t>Advantages/disadvantages:</a:t>
            </a:r>
            <a:endParaRPr lang="de-CH" sz="1400" b="1" dirty="0"/>
          </a:p>
        </p:txBody>
      </p:sp>
      <p:pic>
        <p:nvPicPr>
          <p:cNvPr id="3" name="Picture 2"/>
          <p:cNvPicPr>
            <a:picLocks noChangeAspect="1"/>
          </p:cNvPicPr>
          <p:nvPr/>
        </p:nvPicPr>
        <p:blipFill>
          <a:blip r:embed="rId2"/>
          <a:stretch>
            <a:fillRect/>
          </a:stretch>
        </p:blipFill>
        <p:spPr>
          <a:xfrm>
            <a:off x="304800" y="3802741"/>
            <a:ext cx="3171817" cy="370344"/>
          </a:xfrm>
          <a:prstGeom prst="rect">
            <a:avLst/>
          </a:prstGeom>
        </p:spPr>
      </p:pic>
      <p:sp>
        <p:nvSpPr>
          <p:cNvPr id="10"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24</a:t>
            </a:fld>
            <a:endParaRPr lang="de-DE" sz="1050" dirty="0"/>
          </a:p>
        </p:txBody>
      </p:sp>
      <p:pic>
        <p:nvPicPr>
          <p:cNvPr id="4" name="Grafik 62">
            <a:extLst>
              <a:ext uri="{FF2B5EF4-FFF2-40B4-BE49-F238E27FC236}">
                <a16:creationId xmlns:a16="http://schemas.microsoft.com/office/drawing/2014/main" id="{1B4B10B6-9DB4-59B4-286B-7469415ADAEA}"/>
              </a:ext>
            </a:extLst>
          </p:cNvPr>
          <p:cNvPicPr/>
          <p:nvPr/>
        </p:nvPicPr>
        <p:blipFill rotWithShape="1">
          <a:blip r:embed="rId3" cstate="print">
            <a:extLst>
              <a:ext uri="{28A0092B-C50C-407E-A947-70E740481C1C}">
                <a14:useLocalDpi xmlns:a14="http://schemas.microsoft.com/office/drawing/2010/main" val="0"/>
              </a:ext>
            </a:extLst>
          </a:blip>
          <a:srcRect l="13152" t="13013" r="14558" b="20499"/>
          <a:stretch/>
        </p:blipFill>
        <p:spPr bwMode="auto">
          <a:xfrm>
            <a:off x="76200" y="1123950"/>
            <a:ext cx="5181779" cy="2667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6468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512" y="1149592"/>
            <a:ext cx="8735888" cy="324000"/>
          </a:xfrm>
        </p:spPr>
        <p:txBody>
          <a:bodyPr>
            <a:normAutofit fontScale="90000"/>
          </a:bodyPr>
          <a:lstStyle/>
          <a:p>
            <a:r>
              <a:rPr lang="en-US" sz="2800" dirty="0"/>
              <a:t>Source selection (10’) </a:t>
            </a:r>
            <a:r>
              <a:rPr lang="en-US" sz="2000" b="0" u="sng" dirty="0">
                <a:hlinkClick r:id="rId2"/>
              </a:rPr>
              <a:t>https://youtu.be/FvXi6srkeLk</a:t>
            </a:r>
            <a:r>
              <a:rPr lang="en-US" sz="2000" b="0" dirty="0"/>
              <a:t> </a:t>
            </a:r>
            <a:br>
              <a:rPr lang="de-CH" sz="2800" b="0" dirty="0"/>
            </a:br>
            <a:endParaRPr lang="de-CH" b="0" dirty="0"/>
          </a:p>
        </p:txBody>
      </p:sp>
      <p:sp>
        <p:nvSpPr>
          <p:cNvPr id="10" name="Content Placeholder 1"/>
          <p:cNvSpPr txBox="1">
            <a:spLocks noGrp="1"/>
          </p:cNvSpPr>
          <p:nvPr>
            <p:ph idx="1"/>
          </p:nvPr>
        </p:nvSpPr>
        <p:spPr>
          <a:xfrm>
            <a:off x="245328" y="1797628"/>
            <a:ext cx="4621700" cy="26791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Font typeface="Arial"/>
              <a:buNone/>
            </a:pPr>
            <a:r>
              <a:rPr lang="en-US" sz="1500" dirty="0"/>
              <a:t>A description of the criteria to </a:t>
            </a:r>
            <a:r>
              <a:rPr lang="en-US" sz="1500" b="1" dirty="0">
                <a:solidFill>
                  <a:schemeClr val="accent2">
                    <a:lumMod val="75000"/>
                  </a:schemeClr>
                </a:solidFill>
              </a:rPr>
              <a:t>select a water source</a:t>
            </a:r>
            <a:r>
              <a:rPr lang="en-US" sz="1500" dirty="0"/>
              <a:t>, with the advantages and disadvantages of the main types of water source:</a:t>
            </a:r>
          </a:p>
          <a:p>
            <a:pPr>
              <a:buFontTx/>
              <a:buChar char="-"/>
            </a:pPr>
            <a:r>
              <a:rPr lang="de-CH" sz="1500" dirty="0"/>
              <a:t>Surface </a:t>
            </a:r>
            <a:r>
              <a:rPr lang="de-CH" sz="1500" dirty="0" err="1"/>
              <a:t>water</a:t>
            </a:r>
            <a:r>
              <a:rPr lang="de-CH" sz="1500" dirty="0"/>
              <a:t> (Rivers, </a:t>
            </a:r>
            <a:r>
              <a:rPr lang="de-CH" sz="1500" dirty="0" err="1"/>
              <a:t>lakes</a:t>
            </a:r>
            <a:r>
              <a:rPr lang="de-CH" sz="1500" dirty="0"/>
              <a:t> </a:t>
            </a:r>
            <a:r>
              <a:rPr lang="de-CH" sz="1500" dirty="0" err="1"/>
              <a:t>and</a:t>
            </a:r>
            <a:r>
              <a:rPr lang="de-CH" sz="1500" dirty="0"/>
              <a:t> </a:t>
            </a:r>
            <a:r>
              <a:rPr lang="de-CH" sz="1500" dirty="0" err="1"/>
              <a:t>reservoirs</a:t>
            </a:r>
            <a:r>
              <a:rPr lang="de-CH" sz="1500" dirty="0"/>
              <a:t>) </a:t>
            </a:r>
          </a:p>
          <a:p>
            <a:pPr>
              <a:buFontTx/>
              <a:buChar char="-"/>
            </a:pPr>
            <a:r>
              <a:rPr lang="de-CH" sz="1500" dirty="0" err="1"/>
              <a:t>Groundwater</a:t>
            </a:r>
            <a:r>
              <a:rPr lang="de-CH" sz="1500" dirty="0"/>
              <a:t> (</a:t>
            </a:r>
            <a:r>
              <a:rPr lang="de-CH" sz="1500" dirty="0" err="1"/>
              <a:t>springs</a:t>
            </a:r>
            <a:r>
              <a:rPr lang="de-CH" sz="1500" dirty="0"/>
              <a:t>, </a:t>
            </a:r>
            <a:r>
              <a:rPr lang="de-CH" sz="1500" dirty="0" err="1"/>
              <a:t>wells</a:t>
            </a:r>
            <a:r>
              <a:rPr lang="de-CH" sz="1500" dirty="0"/>
              <a:t>) </a:t>
            </a:r>
          </a:p>
          <a:p>
            <a:pPr>
              <a:buFontTx/>
              <a:buChar char="-"/>
            </a:pPr>
            <a:r>
              <a:rPr lang="de-CH" sz="1500" dirty="0"/>
              <a:t>Rainwater</a:t>
            </a:r>
          </a:p>
          <a:p>
            <a:pPr>
              <a:buFontTx/>
              <a:buChar char="-"/>
            </a:pPr>
            <a:r>
              <a:rPr lang="de-CH" sz="1500" dirty="0" err="1"/>
              <a:t>Brackish</a:t>
            </a:r>
            <a:r>
              <a:rPr lang="de-CH" sz="1500" dirty="0"/>
              <a:t> </a:t>
            </a:r>
            <a:r>
              <a:rPr lang="de-CH" sz="1500" dirty="0" err="1"/>
              <a:t>and</a:t>
            </a:r>
            <a:r>
              <a:rPr lang="de-CH" sz="1500" dirty="0"/>
              <a:t> </a:t>
            </a:r>
            <a:r>
              <a:rPr lang="de-CH" sz="1500" dirty="0" err="1"/>
              <a:t>sea</a:t>
            </a:r>
            <a:r>
              <a:rPr lang="de-CH" sz="1500" dirty="0"/>
              <a:t> </a:t>
            </a:r>
            <a:r>
              <a:rPr lang="de-CH" sz="1500" dirty="0" err="1"/>
              <a:t>water</a:t>
            </a:r>
            <a:endParaRPr lang="de-CH" sz="15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28762" y="1733550"/>
            <a:ext cx="4231211" cy="2380056"/>
          </a:xfrm>
          <a:prstGeom prst="rect">
            <a:avLst/>
          </a:prstGeom>
        </p:spPr>
      </p:pic>
      <p:sp>
        <p:nvSpPr>
          <p:cNvPr id="7" name="TextBox 6"/>
          <p:cNvSpPr txBox="1"/>
          <p:nvPr/>
        </p:nvSpPr>
        <p:spPr>
          <a:xfrm>
            <a:off x="245328" y="283660"/>
            <a:ext cx="5514392" cy="461665"/>
          </a:xfrm>
          <a:prstGeom prst="rect">
            <a:avLst/>
          </a:prstGeom>
          <a:noFill/>
        </p:spPr>
        <p:txBody>
          <a:bodyPr wrap="square" rtlCol="0">
            <a:spAutoFit/>
          </a:bodyPr>
          <a:lstStyle/>
          <a:p>
            <a:r>
              <a:rPr lang="en-US" sz="2400" b="1" dirty="0">
                <a:solidFill>
                  <a:schemeClr val="bg1"/>
                </a:solidFill>
                <a:latin typeface="Arial Unicode MS"/>
              </a:rPr>
              <a:t>Optional viewing</a:t>
            </a:r>
          </a:p>
        </p:txBody>
      </p:sp>
      <p:sp>
        <p:nvSpPr>
          <p:cNvPr id="2" name="Slide Number Placeholder 1">
            <a:extLst>
              <a:ext uri="{FF2B5EF4-FFF2-40B4-BE49-F238E27FC236}">
                <a16:creationId xmlns:a16="http://schemas.microsoft.com/office/drawing/2014/main" id="{672A376C-D9A0-9DEC-D533-79545232CF58}"/>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25</a:t>
            </a:fld>
            <a:endParaRPr lang="de-DE" sz="1050" dirty="0"/>
          </a:p>
        </p:txBody>
      </p:sp>
    </p:spTree>
    <p:extLst>
      <p:ext uri="{BB962C8B-B14F-4D97-AF65-F5344CB8AC3E}">
        <p14:creationId xmlns:p14="http://schemas.microsoft.com/office/powerpoint/2010/main" val="459178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INTAKE</a:t>
            </a:r>
            <a:endParaRPr lang="de-CH" dirty="0">
              <a:solidFill>
                <a:schemeClr val="bg1"/>
              </a:solidFill>
            </a:endParaRPr>
          </a:p>
        </p:txBody>
      </p:sp>
      <p:sp>
        <p:nvSpPr>
          <p:cNvPr id="5" name="Rectangle 4"/>
          <p:cNvSpPr/>
          <p:nvPr/>
        </p:nvSpPr>
        <p:spPr>
          <a:xfrm>
            <a:off x="762000" y="971550"/>
            <a:ext cx="4572000" cy="4335546"/>
          </a:xfrm>
          <a:prstGeom prst="rect">
            <a:avLst/>
          </a:prstGeom>
        </p:spPr>
        <p:txBody>
          <a:bodyPr>
            <a:spAutoFit/>
          </a:bodyPr>
          <a:lstStyle/>
          <a:p>
            <a:pPr algn="just">
              <a:lnSpc>
                <a:spcPct val="120000"/>
              </a:lnSpc>
              <a:spcBef>
                <a:spcPts val="600"/>
              </a:spcBef>
              <a:spcAft>
                <a:spcPts val="800"/>
              </a:spcAft>
            </a:pPr>
            <a:r>
              <a:rPr lang="en-US" sz="1600" b="1" dirty="0">
                <a:solidFill>
                  <a:srgbClr val="92D050"/>
                </a:solidFill>
                <a:latin typeface="Arial" panose="020B0604020202020204" pitchFamily="34" charset="0"/>
                <a:ea typeface="MS Mincho"/>
                <a:cs typeface="Times New Roman" panose="02020603050405020304" pitchFamily="18" charset="0"/>
              </a:rPr>
              <a:t>I.1 Roof water collection</a:t>
            </a:r>
            <a:endParaRPr lang="de-CH" sz="1600" dirty="0">
              <a:solidFill>
                <a:srgbClr val="92D050"/>
              </a:solidFill>
              <a:latin typeface="Arial" panose="020B0604020202020204" pitchFamily="34" charset="0"/>
              <a:ea typeface="MS Mincho"/>
              <a:cs typeface="Times New Roman" panose="02020603050405020304" pitchFamily="18" charset="0"/>
            </a:endParaRPr>
          </a:p>
          <a:p>
            <a:pPr algn="just">
              <a:lnSpc>
                <a:spcPct val="120000"/>
              </a:lnSpc>
              <a:spcBef>
                <a:spcPts val="600"/>
              </a:spcBef>
              <a:spcAft>
                <a:spcPts val="800"/>
              </a:spcAft>
            </a:pPr>
            <a:r>
              <a:rPr lang="en-US" sz="1600" b="1" dirty="0">
                <a:solidFill>
                  <a:srgbClr val="92D050"/>
                </a:solidFill>
                <a:latin typeface="Arial" panose="020B0604020202020204" pitchFamily="34" charset="0"/>
                <a:ea typeface="MS Mincho"/>
                <a:cs typeface="Times New Roman" panose="02020603050405020304" pitchFamily="18" charset="0"/>
              </a:rPr>
              <a:t>I.2 Rainwater catchment dam</a:t>
            </a:r>
            <a:endParaRPr lang="de-CH" sz="1600" dirty="0">
              <a:solidFill>
                <a:srgbClr val="92D050"/>
              </a:solidFill>
              <a:latin typeface="Arial" panose="020B0604020202020204" pitchFamily="34" charset="0"/>
              <a:ea typeface="MS Mincho"/>
              <a:cs typeface="Times New Roman" panose="02020603050405020304" pitchFamily="18" charset="0"/>
            </a:endParaRPr>
          </a:p>
          <a:p>
            <a:pPr algn="just">
              <a:lnSpc>
                <a:spcPct val="120000"/>
              </a:lnSpc>
              <a:spcBef>
                <a:spcPts val="600"/>
              </a:spcBef>
              <a:spcAft>
                <a:spcPts val="800"/>
              </a:spcAft>
            </a:pPr>
            <a:r>
              <a:rPr lang="en-US" sz="1600" b="1" dirty="0">
                <a:solidFill>
                  <a:srgbClr val="92D050"/>
                </a:solidFill>
                <a:latin typeface="Arial" panose="020B0604020202020204" pitchFamily="34" charset="0"/>
                <a:ea typeface="MS Mincho"/>
                <a:cs typeface="Times New Roman" panose="02020603050405020304" pitchFamily="18" charset="0"/>
              </a:rPr>
              <a:t>I.3 Sand/ subsurface dam</a:t>
            </a:r>
            <a:endParaRPr lang="de-CH" sz="1600" dirty="0">
              <a:solidFill>
                <a:srgbClr val="92D050"/>
              </a:solidFill>
              <a:latin typeface="Arial" panose="020B0604020202020204" pitchFamily="34" charset="0"/>
              <a:ea typeface="MS Mincho"/>
              <a:cs typeface="Times New Roman" panose="02020603050405020304" pitchFamily="18" charset="0"/>
            </a:endParaRPr>
          </a:p>
          <a:p>
            <a:pPr algn="just">
              <a:lnSpc>
                <a:spcPct val="120000"/>
              </a:lnSpc>
              <a:spcBef>
                <a:spcPts val="600"/>
              </a:spcBef>
              <a:spcAft>
                <a:spcPts val="800"/>
              </a:spcAft>
            </a:pPr>
            <a:r>
              <a:rPr lang="en-US" sz="1600" b="1" dirty="0">
                <a:solidFill>
                  <a:srgbClr val="92D050"/>
                </a:solidFill>
                <a:latin typeface="Arial" panose="020B0604020202020204" pitchFamily="34" charset="0"/>
                <a:ea typeface="MS Mincho"/>
                <a:cs typeface="Times New Roman" panose="02020603050405020304" pitchFamily="18" charset="0"/>
              </a:rPr>
              <a:t>I.4 Protected spring intake</a:t>
            </a:r>
            <a:endParaRPr lang="de-CH" sz="1600" dirty="0">
              <a:solidFill>
                <a:srgbClr val="92D050"/>
              </a:solidFill>
              <a:latin typeface="Arial" panose="020B0604020202020204" pitchFamily="34" charset="0"/>
              <a:ea typeface="MS Mincho"/>
              <a:cs typeface="Times New Roman" panose="02020603050405020304" pitchFamily="18" charset="0"/>
            </a:endParaRPr>
          </a:p>
          <a:p>
            <a:pPr algn="just">
              <a:lnSpc>
                <a:spcPct val="120000"/>
              </a:lnSpc>
              <a:spcBef>
                <a:spcPts val="600"/>
              </a:spcBef>
              <a:spcAft>
                <a:spcPts val="800"/>
              </a:spcAft>
            </a:pPr>
            <a:r>
              <a:rPr lang="en-US" sz="1600" b="1" dirty="0">
                <a:solidFill>
                  <a:srgbClr val="92D050"/>
                </a:solidFill>
                <a:latin typeface="Arial" panose="020B0604020202020204" pitchFamily="34" charset="0"/>
                <a:ea typeface="MS Mincho"/>
                <a:cs typeface="Times New Roman" panose="02020603050405020304" pitchFamily="18" charset="0"/>
              </a:rPr>
              <a:t>I.5 Protected dug wells</a:t>
            </a:r>
            <a:endParaRPr lang="de-CH" sz="1600" dirty="0">
              <a:solidFill>
                <a:srgbClr val="92D050"/>
              </a:solidFill>
              <a:latin typeface="Arial" panose="020B0604020202020204" pitchFamily="34" charset="0"/>
              <a:ea typeface="MS Mincho"/>
              <a:cs typeface="Times New Roman" panose="02020603050405020304" pitchFamily="18" charset="0"/>
            </a:endParaRPr>
          </a:p>
          <a:p>
            <a:pPr algn="just">
              <a:lnSpc>
                <a:spcPct val="120000"/>
              </a:lnSpc>
              <a:spcBef>
                <a:spcPts val="600"/>
              </a:spcBef>
              <a:spcAft>
                <a:spcPts val="800"/>
              </a:spcAft>
            </a:pPr>
            <a:r>
              <a:rPr lang="en-US" sz="1600" b="1" dirty="0">
                <a:solidFill>
                  <a:srgbClr val="92D050"/>
                </a:solidFill>
                <a:latin typeface="Arial" panose="020B0604020202020204" pitchFamily="34" charset="0"/>
                <a:ea typeface="MS Mincho"/>
                <a:cs typeface="Times New Roman" panose="02020603050405020304" pitchFamily="18" charset="0"/>
              </a:rPr>
              <a:t>I.6 Protected boreholes</a:t>
            </a:r>
          </a:p>
          <a:p>
            <a:pPr algn="just">
              <a:lnSpc>
                <a:spcPct val="120000"/>
              </a:lnSpc>
              <a:spcBef>
                <a:spcPts val="600"/>
              </a:spcBef>
              <a:spcAft>
                <a:spcPts val="800"/>
              </a:spcAft>
            </a:pPr>
            <a:r>
              <a:rPr lang="en-US" sz="1600" b="1" dirty="0">
                <a:solidFill>
                  <a:srgbClr val="92D050"/>
                </a:solidFill>
                <a:latin typeface="Arial" panose="020B0604020202020204" pitchFamily="34" charset="0"/>
                <a:ea typeface="MS Mincho"/>
                <a:cs typeface="Times New Roman" panose="02020603050405020304" pitchFamily="18" charset="0"/>
              </a:rPr>
              <a:t>I.7 River and lake water intake</a:t>
            </a:r>
          </a:p>
          <a:p>
            <a:pPr algn="just">
              <a:lnSpc>
                <a:spcPct val="120000"/>
              </a:lnSpc>
              <a:spcBef>
                <a:spcPts val="600"/>
              </a:spcBef>
              <a:spcAft>
                <a:spcPts val="800"/>
              </a:spcAft>
            </a:pPr>
            <a:r>
              <a:rPr lang="en-US" sz="1600" b="1" dirty="0">
                <a:solidFill>
                  <a:srgbClr val="92D050"/>
                </a:solidFill>
                <a:latin typeface="Arial" panose="020B0604020202020204" pitchFamily="34" charset="0"/>
                <a:ea typeface="MS Mincho"/>
                <a:cs typeface="Times New Roman" panose="02020603050405020304" pitchFamily="18" charset="0"/>
              </a:rPr>
              <a:t>I.8 Riverbank filtration</a:t>
            </a:r>
          </a:p>
          <a:p>
            <a:pPr algn="just">
              <a:lnSpc>
                <a:spcPct val="120000"/>
              </a:lnSpc>
              <a:spcBef>
                <a:spcPts val="600"/>
              </a:spcBef>
              <a:spcAft>
                <a:spcPts val="800"/>
              </a:spcAft>
            </a:pPr>
            <a:r>
              <a:rPr lang="en-US" sz="1600" b="1" dirty="0">
                <a:solidFill>
                  <a:srgbClr val="92D050"/>
                </a:solidFill>
                <a:latin typeface="Arial" panose="020B0604020202020204" pitchFamily="34" charset="0"/>
                <a:ea typeface="MS Mincho"/>
                <a:cs typeface="Times New Roman" panose="02020603050405020304" pitchFamily="18" charset="0"/>
              </a:rPr>
              <a:t>I.9 Seawater intake</a:t>
            </a:r>
            <a:endParaRPr lang="de-CH" sz="1600" dirty="0">
              <a:solidFill>
                <a:srgbClr val="92D050"/>
              </a:solidFill>
              <a:latin typeface="Arial" panose="020B0604020202020204" pitchFamily="34" charset="0"/>
              <a:ea typeface="MS Mincho"/>
              <a:cs typeface="Times New Roman" panose="02020603050405020304" pitchFamily="18" charset="0"/>
            </a:endParaRPr>
          </a:p>
        </p:txBody>
      </p:sp>
      <p:sp>
        <p:nvSpPr>
          <p:cNvPr id="6" name="Rounded Rectangle 5"/>
          <p:cNvSpPr/>
          <p:nvPr/>
        </p:nvSpPr>
        <p:spPr>
          <a:xfrm>
            <a:off x="685800" y="971550"/>
            <a:ext cx="31242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ounded Rectangle 6"/>
          <p:cNvSpPr/>
          <p:nvPr/>
        </p:nvSpPr>
        <p:spPr>
          <a:xfrm>
            <a:off x="631466" y="2343150"/>
            <a:ext cx="3124200" cy="990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67"/>
          <p:cNvPicPr/>
          <p:nvPr/>
        </p:nvPicPr>
        <p:blipFill rotWithShape="1">
          <a:blip r:embed="rId2" cstate="print">
            <a:extLst>
              <a:ext uri="{28A0092B-C50C-407E-A947-70E740481C1C}">
                <a14:useLocalDpi xmlns:a14="http://schemas.microsoft.com/office/drawing/2010/main"/>
              </a:ext>
            </a:extLst>
          </a:blip>
          <a:srcRect/>
          <a:stretch/>
        </p:blipFill>
        <p:spPr bwMode="auto">
          <a:xfrm>
            <a:off x="4167463" y="1333500"/>
            <a:ext cx="4742815" cy="3543300"/>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3"/>
          <a:stretch>
            <a:fillRect/>
          </a:stretch>
        </p:blipFill>
        <p:spPr>
          <a:xfrm>
            <a:off x="5334000" y="116864"/>
            <a:ext cx="3775813" cy="1216636"/>
          </a:xfrm>
          <a:prstGeom prst="rect">
            <a:avLst/>
          </a:prstGeom>
        </p:spPr>
      </p:pic>
      <p:sp>
        <p:nvSpPr>
          <p:cNvPr id="8"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26</a:t>
            </a:fld>
            <a:endParaRPr lang="de-DE" sz="1050" dirty="0"/>
          </a:p>
        </p:txBody>
      </p:sp>
    </p:spTree>
    <p:extLst>
      <p:ext uri="{BB962C8B-B14F-4D97-AF65-F5344CB8AC3E}">
        <p14:creationId xmlns:p14="http://schemas.microsoft.com/office/powerpoint/2010/main" val="36382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I.1 Roof water collection system</a:t>
            </a:r>
            <a:endParaRPr lang="de-CH" dirty="0">
              <a:solidFill>
                <a:schemeClr val="bg1"/>
              </a:solidFill>
            </a:endParaRPr>
          </a:p>
        </p:txBody>
      </p:sp>
      <p:pic>
        <p:nvPicPr>
          <p:cNvPr id="5" name="Grafik 66"/>
          <p:cNvPicPr/>
          <p:nvPr/>
        </p:nvPicPr>
        <p:blipFill rotWithShape="1">
          <a:blip r:embed="rId2" cstate="print">
            <a:extLst>
              <a:ext uri="{28A0092B-C50C-407E-A947-70E740481C1C}">
                <a14:useLocalDpi xmlns:a14="http://schemas.microsoft.com/office/drawing/2010/main"/>
              </a:ext>
            </a:extLst>
          </a:blip>
          <a:srcRect l="6325" t="4100" r="9739" b="13368"/>
          <a:stretch/>
        </p:blipFill>
        <p:spPr bwMode="auto">
          <a:xfrm>
            <a:off x="3424307" y="1630799"/>
            <a:ext cx="5562600" cy="3182875"/>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179388" y="1049196"/>
            <a:ext cx="4169731" cy="2893100"/>
          </a:xfrm>
          <a:prstGeom prst="rect">
            <a:avLst/>
          </a:prstGeom>
          <a:noFill/>
        </p:spPr>
        <p:txBody>
          <a:bodyPr wrap="none" rtlCol="0">
            <a:spAutoFit/>
          </a:bodyPr>
          <a:lstStyle/>
          <a:p>
            <a:r>
              <a:rPr lang="en-US" sz="1400" b="1" dirty="0"/>
              <a:t>Applicability:                                   </a:t>
            </a:r>
          </a:p>
          <a:p>
            <a:endParaRPr lang="en-US" sz="1400" b="1" dirty="0"/>
          </a:p>
          <a:p>
            <a:endParaRPr lang="en-US" sz="1400" b="1" dirty="0"/>
          </a:p>
          <a:p>
            <a:endParaRPr lang="en-US" sz="1400" b="1" dirty="0"/>
          </a:p>
          <a:p>
            <a:endParaRPr lang="en-US" sz="1400" b="1" dirty="0"/>
          </a:p>
          <a:p>
            <a:endParaRPr lang="en-US" sz="1400" b="1" dirty="0"/>
          </a:p>
          <a:p>
            <a:r>
              <a:rPr lang="en-US" sz="1400" b="1" dirty="0"/>
              <a:t>Health/environmental aspects:                            </a:t>
            </a:r>
          </a:p>
          <a:p>
            <a:endParaRPr lang="en-US" sz="1400" b="1" dirty="0"/>
          </a:p>
          <a:p>
            <a:endParaRPr lang="en-US" sz="1400" b="1" dirty="0"/>
          </a:p>
          <a:p>
            <a:endParaRPr lang="en-US" sz="1400" b="1" dirty="0"/>
          </a:p>
          <a:p>
            <a:endParaRPr lang="en-US" sz="1400" b="1" dirty="0"/>
          </a:p>
          <a:p>
            <a:endParaRPr lang="en-US" sz="1400" b="1" dirty="0"/>
          </a:p>
          <a:p>
            <a:r>
              <a:rPr lang="en-US" sz="1400" b="1" dirty="0"/>
              <a:t>Advantages/disadvantages:</a:t>
            </a:r>
            <a:endParaRPr lang="de-CH" sz="1400" b="1" dirty="0"/>
          </a:p>
        </p:txBody>
      </p:sp>
      <p:pic>
        <p:nvPicPr>
          <p:cNvPr id="3" name="Picture 2"/>
          <p:cNvPicPr>
            <a:picLocks noChangeAspect="1"/>
          </p:cNvPicPr>
          <p:nvPr/>
        </p:nvPicPr>
        <p:blipFill>
          <a:blip r:embed="rId3"/>
          <a:stretch>
            <a:fillRect/>
          </a:stretch>
        </p:blipFill>
        <p:spPr>
          <a:xfrm>
            <a:off x="5342601" y="133350"/>
            <a:ext cx="3680749" cy="1371600"/>
          </a:xfrm>
          <a:prstGeom prst="rect">
            <a:avLst/>
          </a:prstGeom>
        </p:spPr>
      </p:pic>
      <p:sp>
        <p:nvSpPr>
          <p:cNvPr id="10"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27</a:t>
            </a:fld>
            <a:endParaRPr lang="de-DE" sz="1050" dirty="0"/>
          </a:p>
        </p:txBody>
      </p:sp>
    </p:spTree>
    <p:extLst>
      <p:ext uri="{BB962C8B-B14F-4D97-AF65-F5344CB8AC3E}">
        <p14:creationId xmlns:p14="http://schemas.microsoft.com/office/powerpoint/2010/main" val="3211281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I.4 Protected spring intake</a:t>
            </a:r>
            <a:endParaRPr lang="de-CH" dirty="0">
              <a:solidFill>
                <a:schemeClr val="bg1"/>
              </a:solidFill>
            </a:endParaRPr>
          </a:p>
        </p:txBody>
      </p:sp>
      <p:pic>
        <p:nvPicPr>
          <p:cNvPr id="4" name="Grafik 77"/>
          <p:cNvPicPr/>
          <p:nvPr/>
        </p:nvPicPr>
        <p:blipFill rotWithShape="1">
          <a:blip r:embed="rId2" cstate="print">
            <a:extLst>
              <a:ext uri="{28A0092B-C50C-407E-A947-70E740481C1C}">
                <a14:useLocalDpi xmlns:a14="http://schemas.microsoft.com/office/drawing/2010/main"/>
              </a:ext>
            </a:extLst>
          </a:blip>
          <a:srcRect/>
          <a:stretch/>
        </p:blipFill>
        <p:spPr bwMode="auto">
          <a:xfrm>
            <a:off x="80724" y="2141101"/>
            <a:ext cx="4849812" cy="2819400"/>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5029200" y="974050"/>
            <a:ext cx="4169731" cy="2893100"/>
          </a:xfrm>
          <a:prstGeom prst="rect">
            <a:avLst/>
          </a:prstGeom>
          <a:noFill/>
        </p:spPr>
        <p:txBody>
          <a:bodyPr wrap="none" rtlCol="0">
            <a:spAutoFit/>
          </a:bodyPr>
          <a:lstStyle/>
          <a:p>
            <a:r>
              <a:rPr lang="en-US" sz="1400" b="1" dirty="0"/>
              <a:t>Applicability:                                   </a:t>
            </a:r>
          </a:p>
          <a:p>
            <a:endParaRPr lang="en-US" sz="1400" b="1" dirty="0"/>
          </a:p>
          <a:p>
            <a:endParaRPr lang="en-US" sz="1400" b="1" dirty="0"/>
          </a:p>
          <a:p>
            <a:endParaRPr lang="en-US" sz="1400" b="1" dirty="0"/>
          </a:p>
          <a:p>
            <a:endParaRPr lang="en-US" sz="1400" b="1" dirty="0"/>
          </a:p>
          <a:p>
            <a:endParaRPr lang="en-US" sz="1400" b="1" dirty="0"/>
          </a:p>
          <a:p>
            <a:r>
              <a:rPr lang="en-US" sz="1400" b="1" dirty="0"/>
              <a:t>Health/environmental aspects:                            </a:t>
            </a:r>
          </a:p>
          <a:p>
            <a:endParaRPr lang="en-US" sz="1400" b="1" dirty="0"/>
          </a:p>
          <a:p>
            <a:endParaRPr lang="en-US" sz="1400" b="1" dirty="0"/>
          </a:p>
          <a:p>
            <a:endParaRPr lang="en-US" sz="1400" b="1" dirty="0"/>
          </a:p>
          <a:p>
            <a:endParaRPr lang="en-US" sz="1400" b="1" dirty="0"/>
          </a:p>
          <a:p>
            <a:endParaRPr lang="en-US" sz="1400" b="1" dirty="0"/>
          </a:p>
          <a:p>
            <a:r>
              <a:rPr lang="en-US" sz="1400" b="1" dirty="0"/>
              <a:t>Advantages/disadvantages:</a:t>
            </a:r>
            <a:endParaRPr lang="de-CH" sz="1400" b="1" dirty="0"/>
          </a:p>
        </p:txBody>
      </p:sp>
      <p:pic>
        <p:nvPicPr>
          <p:cNvPr id="3" name="Picture 2"/>
          <p:cNvPicPr>
            <a:picLocks noChangeAspect="1"/>
          </p:cNvPicPr>
          <p:nvPr/>
        </p:nvPicPr>
        <p:blipFill>
          <a:blip r:embed="rId3"/>
          <a:stretch>
            <a:fillRect/>
          </a:stretch>
        </p:blipFill>
        <p:spPr>
          <a:xfrm>
            <a:off x="457200" y="1420910"/>
            <a:ext cx="3332707" cy="513320"/>
          </a:xfrm>
          <a:prstGeom prst="rect">
            <a:avLst/>
          </a:prstGeom>
        </p:spPr>
      </p:pic>
      <p:sp>
        <p:nvSpPr>
          <p:cNvPr id="10"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28</a:t>
            </a:fld>
            <a:endParaRPr lang="de-DE" sz="1050" dirty="0"/>
          </a:p>
        </p:txBody>
      </p:sp>
    </p:spTree>
    <p:extLst>
      <p:ext uri="{BB962C8B-B14F-4D97-AF65-F5344CB8AC3E}">
        <p14:creationId xmlns:p14="http://schemas.microsoft.com/office/powerpoint/2010/main" val="941420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I.5 Protected dug wells</a:t>
            </a:r>
            <a:endParaRPr lang="de-CH" dirty="0">
              <a:solidFill>
                <a:schemeClr val="bg1"/>
              </a:solidFill>
            </a:endParaRPr>
          </a:p>
        </p:txBody>
      </p:sp>
      <p:pic>
        <p:nvPicPr>
          <p:cNvPr id="4" name="Grafik 79"/>
          <p:cNvPicPr/>
          <p:nvPr/>
        </p:nvPicPr>
        <p:blipFill rotWithShape="1">
          <a:blip r:embed="rId2" cstate="print">
            <a:extLst>
              <a:ext uri="{28A0092B-C50C-407E-A947-70E740481C1C}">
                <a14:useLocalDpi xmlns:a14="http://schemas.microsoft.com/office/drawing/2010/main"/>
              </a:ext>
            </a:extLst>
          </a:blip>
          <a:srcRect/>
          <a:stretch/>
        </p:blipFill>
        <p:spPr bwMode="auto">
          <a:xfrm>
            <a:off x="4724400" y="1094641"/>
            <a:ext cx="3657600" cy="4067909"/>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124457" y="1047750"/>
            <a:ext cx="4169731" cy="2893100"/>
          </a:xfrm>
          <a:prstGeom prst="rect">
            <a:avLst/>
          </a:prstGeom>
          <a:noFill/>
        </p:spPr>
        <p:txBody>
          <a:bodyPr wrap="none" rtlCol="0">
            <a:spAutoFit/>
          </a:bodyPr>
          <a:lstStyle/>
          <a:p>
            <a:r>
              <a:rPr lang="en-US" sz="1400" b="1" dirty="0"/>
              <a:t>Applicability:                                   </a:t>
            </a:r>
          </a:p>
          <a:p>
            <a:endParaRPr lang="en-US" sz="1400" b="1" dirty="0"/>
          </a:p>
          <a:p>
            <a:endParaRPr lang="en-US" sz="1400" b="1" dirty="0"/>
          </a:p>
          <a:p>
            <a:endParaRPr lang="en-US" sz="1400" b="1" dirty="0"/>
          </a:p>
          <a:p>
            <a:endParaRPr lang="en-US" sz="1400" b="1" dirty="0"/>
          </a:p>
          <a:p>
            <a:endParaRPr lang="en-US" sz="1400" b="1" dirty="0"/>
          </a:p>
          <a:p>
            <a:r>
              <a:rPr lang="en-US" sz="1400" b="1" dirty="0"/>
              <a:t>Health/environmental aspects:                            </a:t>
            </a:r>
          </a:p>
          <a:p>
            <a:endParaRPr lang="en-US" sz="1400" b="1" dirty="0"/>
          </a:p>
          <a:p>
            <a:endParaRPr lang="en-US" sz="1400" b="1" dirty="0"/>
          </a:p>
          <a:p>
            <a:endParaRPr lang="en-US" sz="1400" b="1" dirty="0"/>
          </a:p>
          <a:p>
            <a:endParaRPr lang="en-US" sz="1400" b="1" dirty="0"/>
          </a:p>
          <a:p>
            <a:endParaRPr lang="en-US" sz="1400" b="1" dirty="0"/>
          </a:p>
          <a:p>
            <a:r>
              <a:rPr lang="en-US" sz="1400" b="1" dirty="0"/>
              <a:t>Advantages/disadvantages:</a:t>
            </a:r>
            <a:endParaRPr lang="de-CH" sz="1400" b="1" dirty="0"/>
          </a:p>
        </p:txBody>
      </p:sp>
      <p:pic>
        <p:nvPicPr>
          <p:cNvPr id="3" name="Picture 2"/>
          <p:cNvPicPr>
            <a:picLocks noChangeAspect="1"/>
          </p:cNvPicPr>
          <p:nvPr/>
        </p:nvPicPr>
        <p:blipFill>
          <a:blip r:embed="rId3"/>
          <a:stretch>
            <a:fillRect/>
          </a:stretch>
        </p:blipFill>
        <p:spPr>
          <a:xfrm>
            <a:off x="5386844" y="108955"/>
            <a:ext cx="3603688" cy="985686"/>
          </a:xfrm>
          <a:prstGeom prst="rect">
            <a:avLst/>
          </a:prstGeom>
        </p:spPr>
      </p:pic>
      <p:sp>
        <p:nvSpPr>
          <p:cNvPr id="9" name="Slide Number Placeholder 1"/>
          <p:cNvSpPr txBox="1">
            <a:spLocks/>
          </p:cNvSpPr>
          <p:nvPr/>
        </p:nvSpPr>
        <p:spPr>
          <a:xfrm>
            <a:off x="655320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29</a:t>
            </a:fld>
            <a:endParaRPr lang="de-DE" sz="1050" dirty="0"/>
          </a:p>
        </p:txBody>
      </p:sp>
    </p:spTree>
    <p:extLst>
      <p:ext uri="{BB962C8B-B14F-4D97-AF65-F5344CB8AC3E}">
        <p14:creationId xmlns:p14="http://schemas.microsoft.com/office/powerpoint/2010/main" val="3521025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p:cNvSpPr txBox="1">
            <a:spLocks/>
          </p:cNvSpPr>
          <p:nvPr/>
        </p:nvSpPr>
        <p:spPr>
          <a:xfrm>
            <a:off x="134865" y="78598"/>
            <a:ext cx="7194106" cy="448100"/>
          </a:xfrm>
          <a:prstGeom prst="rect">
            <a:avLst/>
          </a:prstGeom>
        </p:spPr>
        <p:txBody>
          <a:bodyPr vert="horz" lIns="68580" tIns="34290" rIns="68580" bIns="34290" rtlCol="0" anchor="ctr">
            <a:noAutofit/>
          </a:bodyPr>
          <a:lstStyle>
            <a:lvl1pPr algn="l" defTabSz="914400" rtl="0" eaLnBrk="1" latinLnBrk="0" hangingPunct="1">
              <a:spcBef>
                <a:spcPct val="0"/>
              </a:spcBef>
              <a:buNone/>
              <a:defRPr sz="2700" b="1" kern="1200">
                <a:solidFill>
                  <a:schemeClr val="tx1"/>
                </a:solidFill>
                <a:latin typeface="+mj-lt"/>
                <a:ea typeface="+mj-ea"/>
                <a:cs typeface="+mj-cs"/>
              </a:defRPr>
            </a:lvl1pPr>
          </a:lstStyle>
          <a:p>
            <a:r>
              <a:rPr lang="en-US" sz="1800" dirty="0">
                <a:solidFill>
                  <a:schemeClr val="bg1"/>
                </a:solidFill>
                <a:latin typeface="Arial" panose="020B0604020202020204" pitchFamily="34" charset="0"/>
                <a:cs typeface="Arial" panose="020B0604020202020204" pitchFamily="34" charset="0"/>
              </a:rPr>
              <a:t>Motivation:  Addressing inequalities in access to safe water</a:t>
            </a:r>
            <a:endParaRPr lang="de-CH" sz="135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r="2709"/>
          <a:stretch/>
        </p:blipFill>
        <p:spPr>
          <a:xfrm>
            <a:off x="2814735" y="819150"/>
            <a:ext cx="6265918" cy="4120997"/>
          </a:xfrm>
          <a:prstGeom prst="rect">
            <a:avLst/>
          </a:prstGeom>
        </p:spPr>
      </p:pic>
      <p:sp>
        <p:nvSpPr>
          <p:cNvPr id="5" name="TextBox 4"/>
          <p:cNvSpPr txBox="1"/>
          <p:nvPr/>
        </p:nvSpPr>
        <p:spPr>
          <a:xfrm>
            <a:off x="251958" y="4730602"/>
            <a:ext cx="2845779" cy="300082"/>
          </a:xfrm>
          <a:prstGeom prst="rect">
            <a:avLst/>
          </a:prstGeom>
          <a:noFill/>
        </p:spPr>
        <p:txBody>
          <a:bodyPr wrap="none" rtlCol="0">
            <a:spAutoFit/>
          </a:bodyPr>
          <a:lstStyle/>
          <a:p>
            <a:r>
              <a:rPr lang="en-US" sz="1350" dirty="0"/>
              <a:t>Source: UNICEF/WHO JMP, 2019 </a:t>
            </a:r>
            <a:endParaRPr lang="de-CH" sz="1350"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r="6252"/>
          <a:stretch/>
        </p:blipFill>
        <p:spPr>
          <a:xfrm>
            <a:off x="78074" y="2506482"/>
            <a:ext cx="2973648" cy="2224120"/>
          </a:xfrm>
          <a:prstGeom prst="rect">
            <a:avLst/>
          </a:prstGeom>
        </p:spPr>
      </p:pic>
      <p:pic>
        <p:nvPicPr>
          <p:cNvPr id="8" name="Picture 2" descr="Goal 6 | Department of Economic and Social Affairs"/>
          <p:cNvPicPr>
            <a:picLocks noGrp="1" noChangeAspect="1" noChangeArrowheads="1"/>
          </p:cNvPicPr>
          <p:nvPr>
            <p:ph idx="1"/>
          </p:nvPr>
        </p:nvPicPr>
        <p:blipFill>
          <a:blip r:embed="rId5" cstate="print">
            <a:extLst>
              <a:ext uri="{28A0092B-C50C-407E-A947-70E740481C1C}">
                <a14:useLocalDpi xmlns:a14="http://schemas.microsoft.com/office/drawing/2010/main"/>
              </a:ext>
            </a:extLst>
          </a:blip>
          <a:srcRect/>
          <a:stretch>
            <a:fillRect/>
          </a:stretch>
        </p:blipFill>
        <p:spPr bwMode="auto">
          <a:xfrm>
            <a:off x="759976" y="881608"/>
            <a:ext cx="1609844" cy="160984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200400" y="3134325"/>
            <a:ext cx="5880253" cy="270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Slide Number Placeholder 1">
            <a:extLst>
              <a:ext uri="{FF2B5EF4-FFF2-40B4-BE49-F238E27FC236}">
                <a16:creationId xmlns:a16="http://schemas.microsoft.com/office/drawing/2014/main" id="{F4B7A99D-968B-A3E5-2B2E-784F4D638FCF}"/>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3</a:t>
            </a:fld>
            <a:endParaRPr lang="de-DE" sz="1050" dirty="0"/>
          </a:p>
        </p:txBody>
      </p:sp>
    </p:spTree>
    <p:extLst>
      <p:ext uri="{BB962C8B-B14F-4D97-AF65-F5344CB8AC3E}">
        <p14:creationId xmlns:p14="http://schemas.microsoft.com/office/powerpoint/2010/main" val="26843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ABSTRACTION</a:t>
            </a:r>
            <a:endParaRPr lang="de-CH" dirty="0">
              <a:solidFill>
                <a:schemeClr val="bg1"/>
              </a:solidFill>
            </a:endParaRPr>
          </a:p>
        </p:txBody>
      </p:sp>
      <p:sp>
        <p:nvSpPr>
          <p:cNvPr id="5" name="Rectangle 4"/>
          <p:cNvSpPr/>
          <p:nvPr/>
        </p:nvSpPr>
        <p:spPr>
          <a:xfrm>
            <a:off x="304800" y="1186539"/>
            <a:ext cx="4191000" cy="3348609"/>
          </a:xfrm>
          <a:prstGeom prst="rect">
            <a:avLst/>
          </a:prstGeom>
        </p:spPr>
        <p:txBody>
          <a:bodyPr wrap="square">
            <a:spAutoFit/>
          </a:bodyPr>
          <a:lstStyle/>
          <a:p>
            <a:pPr algn="just">
              <a:lnSpc>
                <a:spcPct val="120000"/>
              </a:lnSpc>
              <a:spcBef>
                <a:spcPts val="600"/>
              </a:spcBef>
              <a:spcAft>
                <a:spcPts val="800"/>
              </a:spcAft>
            </a:pPr>
            <a:r>
              <a:rPr lang="en-US" sz="1600" b="1" dirty="0">
                <a:solidFill>
                  <a:srgbClr val="E2AC00"/>
                </a:solidFill>
                <a:latin typeface="Arial" panose="020B0604020202020204" pitchFamily="34" charset="0"/>
                <a:ea typeface="MS Mincho"/>
                <a:cs typeface="Times New Roman" panose="02020603050405020304" pitchFamily="18" charset="0"/>
              </a:rPr>
              <a:t>A.1 Hydraulic ram pump</a:t>
            </a:r>
            <a:endParaRPr lang="de-CH" sz="1600" dirty="0">
              <a:solidFill>
                <a:srgbClr val="E2AC00"/>
              </a:solidFill>
              <a:latin typeface="Arial" panose="020B0604020202020204" pitchFamily="34" charset="0"/>
              <a:ea typeface="MS Mincho"/>
              <a:cs typeface="Times New Roman" panose="02020603050405020304" pitchFamily="18" charset="0"/>
            </a:endParaRPr>
          </a:p>
          <a:p>
            <a:pPr algn="just">
              <a:lnSpc>
                <a:spcPct val="120000"/>
              </a:lnSpc>
              <a:spcBef>
                <a:spcPts val="600"/>
              </a:spcBef>
              <a:spcAft>
                <a:spcPts val="800"/>
              </a:spcAft>
            </a:pPr>
            <a:r>
              <a:rPr lang="en-US" sz="1600" b="1" dirty="0">
                <a:solidFill>
                  <a:srgbClr val="E2AC00"/>
                </a:solidFill>
                <a:latin typeface="Arial" panose="020B0604020202020204" pitchFamily="34" charset="0"/>
                <a:ea typeface="MS Mincho"/>
                <a:cs typeface="Times New Roman" panose="02020603050405020304" pitchFamily="18" charset="0"/>
              </a:rPr>
              <a:t>A.2 Piston/ plunger suction pumps</a:t>
            </a:r>
            <a:endParaRPr lang="de-CH" sz="1600" dirty="0">
              <a:solidFill>
                <a:srgbClr val="E2AC00"/>
              </a:solidFill>
              <a:latin typeface="Arial" panose="020B0604020202020204" pitchFamily="34" charset="0"/>
              <a:ea typeface="MS Mincho"/>
              <a:cs typeface="Times New Roman" panose="02020603050405020304" pitchFamily="18" charset="0"/>
            </a:endParaRPr>
          </a:p>
          <a:p>
            <a:pPr algn="just">
              <a:lnSpc>
                <a:spcPct val="120000"/>
              </a:lnSpc>
              <a:spcBef>
                <a:spcPts val="600"/>
              </a:spcBef>
              <a:spcAft>
                <a:spcPts val="800"/>
              </a:spcAft>
            </a:pPr>
            <a:r>
              <a:rPr lang="en-US" sz="1600" b="1" dirty="0">
                <a:solidFill>
                  <a:srgbClr val="E2AC00"/>
                </a:solidFill>
                <a:latin typeface="Arial" panose="020B0604020202020204" pitchFamily="34" charset="0"/>
                <a:ea typeface="MS Mincho"/>
                <a:cs typeface="Times New Roman" panose="02020603050405020304" pitchFamily="18" charset="0"/>
              </a:rPr>
              <a:t>A.3 Direct action pump</a:t>
            </a:r>
          </a:p>
          <a:p>
            <a:pPr algn="just">
              <a:lnSpc>
                <a:spcPct val="120000"/>
              </a:lnSpc>
              <a:spcBef>
                <a:spcPts val="600"/>
              </a:spcBef>
              <a:spcAft>
                <a:spcPts val="800"/>
              </a:spcAft>
            </a:pPr>
            <a:r>
              <a:rPr lang="en-US" sz="1600" b="1" dirty="0">
                <a:solidFill>
                  <a:srgbClr val="E2AC00"/>
                </a:solidFill>
                <a:latin typeface="Arial" panose="020B0604020202020204" pitchFamily="34" charset="0"/>
                <a:ea typeface="MS Mincho"/>
                <a:cs typeface="Times New Roman" panose="02020603050405020304" pitchFamily="18" charset="0"/>
              </a:rPr>
              <a:t>A.4 Piston pump/ deep well pump</a:t>
            </a:r>
            <a:endParaRPr lang="de-CH" sz="1600" dirty="0">
              <a:solidFill>
                <a:srgbClr val="E2AC00"/>
              </a:solidFill>
              <a:latin typeface="Arial" panose="020B0604020202020204" pitchFamily="34" charset="0"/>
              <a:ea typeface="MS Mincho"/>
              <a:cs typeface="Times New Roman" panose="02020603050405020304" pitchFamily="18" charset="0"/>
            </a:endParaRPr>
          </a:p>
          <a:p>
            <a:pPr algn="just">
              <a:lnSpc>
                <a:spcPct val="120000"/>
              </a:lnSpc>
              <a:spcBef>
                <a:spcPts val="600"/>
              </a:spcBef>
              <a:spcAft>
                <a:spcPts val="800"/>
              </a:spcAft>
            </a:pPr>
            <a:r>
              <a:rPr lang="en-US" sz="1600" b="1" dirty="0">
                <a:solidFill>
                  <a:srgbClr val="E2AC00"/>
                </a:solidFill>
                <a:latin typeface="Arial" panose="020B0604020202020204" pitchFamily="34" charset="0"/>
                <a:ea typeface="MS Mincho"/>
                <a:cs typeface="Times New Roman" panose="02020603050405020304" pitchFamily="18" charset="0"/>
              </a:rPr>
              <a:t>A.5 Progressive cavity pump</a:t>
            </a:r>
            <a:endParaRPr lang="de-CH" sz="1600" dirty="0">
              <a:solidFill>
                <a:srgbClr val="E2AC00"/>
              </a:solidFill>
              <a:latin typeface="Arial" panose="020B0604020202020204" pitchFamily="34" charset="0"/>
              <a:ea typeface="MS Mincho"/>
              <a:cs typeface="Times New Roman" panose="02020603050405020304" pitchFamily="18" charset="0"/>
            </a:endParaRPr>
          </a:p>
          <a:p>
            <a:pPr algn="just">
              <a:lnSpc>
                <a:spcPct val="120000"/>
              </a:lnSpc>
              <a:spcBef>
                <a:spcPts val="600"/>
              </a:spcBef>
              <a:spcAft>
                <a:spcPts val="800"/>
              </a:spcAft>
            </a:pPr>
            <a:r>
              <a:rPr lang="en-US" sz="1600" b="1" dirty="0">
                <a:solidFill>
                  <a:srgbClr val="E2AC00"/>
                </a:solidFill>
                <a:latin typeface="Arial" panose="020B0604020202020204" pitchFamily="34" charset="0"/>
                <a:ea typeface="MS Mincho"/>
                <a:cs typeface="Times New Roman" panose="02020603050405020304" pitchFamily="18" charset="0"/>
              </a:rPr>
              <a:t>A.6 Diaphragm pump</a:t>
            </a:r>
          </a:p>
          <a:p>
            <a:pPr algn="just">
              <a:lnSpc>
                <a:spcPct val="120000"/>
              </a:lnSpc>
              <a:spcBef>
                <a:spcPts val="600"/>
              </a:spcBef>
              <a:spcAft>
                <a:spcPts val="800"/>
              </a:spcAft>
            </a:pPr>
            <a:r>
              <a:rPr lang="en-US" sz="1600" b="1" dirty="0">
                <a:solidFill>
                  <a:srgbClr val="E2AC00"/>
                </a:solidFill>
                <a:latin typeface="Arial" panose="020B0604020202020204" pitchFamily="34" charset="0"/>
                <a:ea typeface="MS Mincho"/>
                <a:cs typeface="Times New Roman" panose="02020603050405020304" pitchFamily="18" charset="0"/>
              </a:rPr>
              <a:t>A.7 Rope and washer pump</a:t>
            </a:r>
          </a:p>
        </p:txBody>
      </p:sp>
      <p:sp>
        <p:nvSpPr>
          <p:cNvPr id="3" name="Rectangle 2"/>
          <p:cNvSpPr/>
          <p:nvPr/>
        </p:nvSpPr>
        <p:spPr>
          <a:xfrm>
            <a:off x="4648200" y="1186539"/>
            <a:ext cx="4038600" cy="3823611"/>
          </a:xfrm>
          <a:prstGeom prst="rect">
            <a:avLst/>
          </a:prstGeom>
        </p:spPr>
        <p:txBody>
          <a:bodyPr wrap="square">
            <a:spAutoFit/>
          </a:bodyPr>
          <a:lstStyle/>
          <a:p>
            <a:pPr algn="just">
              <a:lnSpc>
                <a:spcPct val="120000"/>
              </a:lnSpc>
              <a:spcBef>
                <a:spcPts val="600"/>
              </a:spcBef>
              <a:spcAft>
                <a:spcPts val="800"/>
              </a:spcAft>
            </a:pPr>
            <a:r>
              <a:rPr lang="en-US" sz="1600" b="1" dirty="0">
                <a:solidFill>
                  <a:srgbClr val="E2AC00"/>
                </a:solidFill>
                <a:latin typeface="Arial" panose="020B0604020202020204" pitchFamily="34" charset="0"/>
                <a:ea typeface="MS Mincho"/>
                <a:cs typeface="Times New Roman" panose="02020603050405020304" pitchFamily="18" charset="0"/>
              </a:rPr>
              <a:t>A.8 Radial flow pumps </a:t>
            </a:r>
          </a:p>
          <a:p>
            <a:pPr algn="just">
              <a:lnSpc>
                <a:spcPct val="120000"/>
              </a:lnSpc>
              <a:spcBef>
                <a:spcPts val="600"/>
              </a:spcBef>
              <a:spcAft>
                <a:spcPts val="800"/>
              </a:spcAft>
            </a:pPr>
            <a:r>
              <a:rPr lang="en-US" sz="1600" b="1" dirty="0">
                <a:solidFill>
                  <a:srgbClr val="E2AC00"/>
                </a:solidFill>
                <a:latin typeface="Arial" panose="020B0604020202020204" pitchFamily="34" charset="0"/>
                <a:ea typeface="MS Mincho"/>
                <a:cs typeface="Times New Roman" panose="02020603050405020304" pitchFamily="18" charset="0"/>
              </a:rPr>
              <a:t>A.9 Axial flow pumps</a:t>
            </a:r>
          </a:p>
          <a:p>
            <a:pPr algn="just">
              <a:lnSpc>
                <a:spcPct val="120000"/>
              </a:lnSpc>
              <a:spcBef>
                <a:spcPts val="600"/>
              </a:spcBef>
              <a:spcAft>
                <a:spcPts val="800"/>
              </a:spcAft>
            </a:pPr>
            <a:r>
              <a:rPr lang="en-US" sz="1600" b="1" dirty="0">
                <a:solidFill>
                  <a:srgbClr val="E2AC00"/>
                </a:solidFill>
                <a:latin typeface="Arial" panose="020B0604020202020204" pitchFamily="34" charset="0"/>
                <a:ea typeface="MS Mincho"/>
                <a:cs typeface="Times New Roman" panose="02020603050405020304" pitchFamily="18" charset="0"/>
              </a:rPr>
              <a:t>A.10 Gravity</a:t>
            </a:r>
          </a:p>
          <a:p>
            <a:pPr algn="just">
              <a:lnSpc>
                <a:spcPct val="120000"/>
              </a:lnSpc>
              <a:spcBef>
                <a:spcPts val="600"/>
              </a:spcBef>
              <a:spcAft>
                <a:spcPts val="800"/>
              </a:spcAft>
            </a:pPr>
            <a:r>
              <a:rPr lang="en-US" sz="1600" b="1" dirty="0">
                <a:solidFill>
                  <a:srgbClr val="E2AC00"/>
                </a:solidFill>
                <a:latin typeface="Arial" panose="020B0604020202020204" pitchFamily="34" charset="0"/>
                <a:ea typeface="MS Mincho"/>
                <a:cs typeface="Times New Roman" panose="02020603050405020304" pitchFamily="18" charset="0"/>
              </a:rPr>
              <a:t>A.11 Human powered</a:t>
            </a:r>
          </a:p>
          <a:p>
            <a:pPr algn="just">
              <a:lnSpc>
                <a:spcPct val="120000"/>
              </a:lnSpc>
              <a:spcBef>
                <a:spcPts val="600"/>
              </a:spcBef>
              <a:spcAft>
                <a:spcPts val="800"/>
              </a:spcAft>
            </a:pPr>
            <a:r>
              <a:rPr lang="en-US" sz="1600" b="1" dirty="0">
                <a:solidFill>
                  <a:srgbClr val="E2AC00"/>
                </a:solidFill>
                <a:latin typeface="Arial" panose="020B0604020202020204" pitchFamily="34" charset="0"/>
                <a:ea typeface="MS Mincho"/>
                <a:cs typeface="Times New Roman" panose="02020603050405020304" pitchFamily="18" charset="0"/>
              </a:rPr>
              <a:t>A.12 Wind</a:t>
            </a:r>
          </a:p>
          <a:p>
            <a:pPr algn="just">
              <a:lnSpc>
                <a:spcPct val="120000"/>
              </a:lnSpc>
              <a:spcBef>
                <a:spcPts val="600"/>
              </a:spcBef>
              <a:spcAft>
                <a:spcPts val="800"/>
              </a:spcAft>
            </a:pPr>
            <a:r>
              <a:rPr lang="en-US" sz="1600" b="1" dirty="0">
                <a:solidFill>
                  <a:srgbClr val="E2AC00"/>
                </a:solidFill>
                <a:latin typeface="Arial" panose="020B0604020202020204" pitchFamily="34" charset="0"/>
                <a:ea typeface="MS Mincho"/>
                <a:cs typeface="Times New Roman" panose="02020603050405020304" pitchFamily="18" charset="0"/>
              </a:rPr>
              <a:t>A.13 Solar</a:t>
            </a:r>
          </a:p>
          <a:p>
            <a:pPr algn="just">
              <a:lnSpc>
                <a:spcPct val="120000"/>
              </a:lnSpc>
              <a:spcBef>
                <a:spcPts val="600"/>
              </a:spcBef>
              <a:spcAft>
                <a:spcPts val="800"/>
              </a:spcAft>
            </a:pPr>
            <a:r>
              <a:rPr lang="en-US" sz="1600" b="1" dirty="0">
                <a:solidFill>
                  <a:srgbClr val="E2AC00"/>
                </a:solidFill>
                <a:latin typeface="Arial" panose="020B0604020202020204" pitchFamily="34" charset="0"/>
                <a:ea typeface="MS Mincho"/>
                <a:cs typeface="Times New Roman" panose="02020603050405020304" pitchFamily="18" charset="0"/>
              </a:rPr>
              <a:t>A.14 Electric</a:t>
            </a:r>
          </a:p>
          <a:p>
            <a:pPr algn="just">
              <a:lnSpc>
                <a:spcPct val="120000"/>
              </a:lnSpc>
              <a:spcBef>
                <a:spcPts val="600"/>
              </a:spcBef>
              <a:spcAft>
                <a:spcPts val="800"/>
              </a:spcAft>
            </a:pPr>
            <a:r>
              <a:rPr lang="en-US" sz="1600" b="1" dirty="0">
                <a:solidFill>
                  <a:srgbClr val="E2AC00"/>
                </a:solidFill>
                <a:latin typeface="Arial" panose="020B0604020202020204" pitchFamily="34" charset="0"/>
                <a:ea typeface="MS Mincho"/>
                <a:cs typeface="Times New Roman" panose="02020603050405020304" pitchFamily="18" charset="0"/>
              </a:rPr>
              <a:t>A.15 Internal combustion engine</a:t>
            </a:r>
          </a:p>
        </p:txBody>
      </p:sp>
      <p:sp>
        <p:nvSpPr>
          <p:cNvPr id="6" name="Rounded Rectangle 5"/>
          <p:cNvSpPr/>
          <p:nvPr/>
        </p:nvSpPr>
        <p:spPr>
          <a:xfrm>
            <a:off x="148244" y="2558138"/>
            <a:ext cx="4316411" cy="45720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ounded Rectangle 6"/>
          <p:cNvSpPr/>
          <p:nvPr/>
        </p:nvSpPr>
        <p:spPr>
          <a:xfrm>
            <a:off x="4613742" y="2100938"/>
            <a:ext cx="3479179" cy="91440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ounded Rectangle 7"/>
          <p:cNvSpPr/>
          <p:nvPr/>
        </p:nvSpPr>
        <p:spPr>
          <a:xfrm>
            <a:off x="148245" y="4005939"/>
            <a:ext cx="4316411"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 name="Picture 3"/>
          <p:cNvPicPr>
            <a:picLocks noChangeAspect="1"/>
          </p:cNvPicPr>
          <p:nvPr/>
        </p:nvPicPr>
        <p:blipFill>
          <a:blip r:embed="rId2"/>
          <a:stretch>
            <a:fillRect/>
          </a:stretch>
        </p:blipFill>
        <p:spPr>
          <a:xfrm>
            <a:off x="5257800" y="114706"/>
            <a:ext cx="3770935" cy="991911"/>
          </a:xfrm>
          <a:prstGeom prst="rect">
            <a:avLst/>
          </a:prstGeom>
        </p:spPr>
      </p:pic>
      <p:sp>
        <p:nvSpPr>
          <p:cNvPr id="9"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30</a:t>
            </a:fld>
            <a:endParaRPr lang="de-DE" sz="1050" dirty="0"/>
          </a:p>
        </p:txBody>
      </p:sp>
    </p:spTree>
    <p:extLst>
      <p:ext uri="{BB962C8B-B14F-4D97-AF65-F5344CB8AC3E}">
        <p14:creationId xmlns:p14="http://schemas.microsoft.com/office/powerpoint/2010/main" val="380723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5750"/>
            <a:ext cx="5764212" cy="378619"/>
          </a:xfrm>
        </p:spPr>
        <p:txBody>
          <a:bodyPr>
            <a:normAutofit fontScale="90000"/>
          </a:bodyPr>
          <a:lstStyle/>
          <a:p>
            <a:r>
              <a:rPr lang="en-US" dirty="0">
                <a:solidFill>
                  <a:schemeClr val="bg1"/>
                </a:solidFill>
              </a:rPr>
              <a:t>A.4 Piston pump/ deep well pump (positive displacement)</a:t>
            </a:r>
            <a:endParaRPr lang="de-CH" dirty="0">
              <a:solidFill>
                <a:schemeClr val="bg1"/>
              </a:solidFill>
            </a:endParaRPr>
          </a:p>
        </p:txBody>
      </p:sp>
      <p:pic>
        <p:nvPicPr>
          <p:cNvPr id="6" name="Grafik 2"/>
          <p:cNvPicPr/>
          <p:nvPr/>
        </p:nvPicPr>
        <p:blipFill>
          <a:blip r:embed="rId2">
            <a:extLst>
              <a:ext uri="{28A0092B-C50C-407E-A947-70E740481C1C}">
                <a14:useLocalDpi xmlns:a14="http://schemas.microsoft.com/office/drawing/2010/main"/>
              </a:ext>
            </a:extLst>
          </a:blip>
          <a:srcRect/>
          <a:stretch>
            <a:fillRect/>
          </a:stretch>
        </p:blipFill>
        <p:spPr bwMode="auto">
          <a:xfrm>
            <a:off x="4398331" y="1081550"/>
            <a:ext cx="4121344" cy="3947795"/>
          </a:xfrm>
          <a:prstGeom prst="rect">
            <a:avLst/>
          </a:prstGeom>
          <a:noFill/>
          <a:ln>
            <a:noFill/>
          </a:ln>
        </p:spPr>
      </p:pic>
      <p:sp>
        <p:nvSpPr>
          <p:cNvPr id="7" name="TextBox 6"/>
          <p:cNvSpPr txBox="1"/>
          <p:nvPr/>
        </p:nvSpPr>
        <p:spPr>
          <a:xfrm>
            <a:off x="179388" y="895350"/>
            <a:ext cx="4169731" cy="3108543"/>
          </a:xfrm>
          <a:prstGeom prst="rect">
            <a:avLst/>
          </a:prstGeom>
          <a:noFill/>
        </p:spPr>
        <p:txBody>
          <a:bodyPr wrap="none" rtlCol="0">
            <a:spAutoFit/>
          </a:bodyPr>
          <a:lstStyle/>
          <a:p>
            <a:r>
              <a:rPr lang="en-US" sz="1400" b="1" dirty="0"/>
              <a:t>Applicability:                                   </a:t>
            </a:r>
          </a:p>
          <a:p>
            <a:endParaRPr lang="en-US" sz="1400" b="1" dirty="0"/>
          </a:p>
          <a:p>
            <a:endParaRPr lang="en-US" sz="1400" b="1" dirty="0"/>
          </a:p>
          <a:p>
            <a:endParaRPr lang="en-US" sz="1400" b="1" dirty="0"/>
          </a:p>
          <a:p>
            <a:endParaRPr lang="en-US" sz="1400" b="1" dirty="0"/>
          </a:p>
          <a:p>
            <a:endParaRPr lang="en-US" sz="1400" b="1" dirty="0"/>
          </a:p>
          <a:p>
            <a:endParaRPr lang="en-US" sz="1400" b="1" dirty="0"/>
          </a:p>
          <a:p>
            <a:r>
              <a:rPr lang="en-US" sz="1400" b="1" dirty="0"/>
              <a:t>Health/environmental aspects:                            </a:t>
            </a:r>
          </a:p>
          <a:p>
            <a:endParaRPr lang="en-US" sz="1400" b="1" dirty="0"/>
          </a:p>
          <a:p>
            <a:endParaRPr lang="en-US" sz="1400" b="1" dirty="0"/>
          </a:p>
          <a:p>
            <a:endParaRPr lang="en-US" sz="1400" b="1" dirty="0"/>
          </a:p>
          <a:p>
            <a:endParaRPr lang="en-US" sz="1400" b="1" dirty="0"/>
          </a:p>
          <a:p>
            <a:endParaRPr lang="en-US" sz="1400" b="1" dirty="0"/>
          </a:p>
          <a:p>
            <a:r>
              <a:rPr lang="en-US" sz="1400" b="1" dirty="0"/>
              <a:t>Advantages/disadvantages:</a:t>
            </a:r>
            <a:endParaRPr lang="de-CH" sz="1400" b="1" dirty="0"/>
          </a:p>
        </p:txBody>
      </p:sp>
      <p:pic>
        <p:nvPicPr>
          <p:cNvPr id="3" name="Picture 2"/>
          <p:cNvPicPr>
            <a:picLocks noChangeAspect="1"/>
          </p:cNvPicPr>
          <p:nvPr/>
        </p:nvPicPr>
        <p:blipFill>
          <a:blip r:embed="rId3"/>
          <a:stretch>
            <a:fillRect/>
          </a:stretch>
        </p:blipFill>
        <p:spPr>
          <a:xfrm>
            <a:off x="5854604" y="133350"/>
            <a:ext cx="3189082" cy="1066800"/>
          </a:xfrm>
          <a:prstGeom prst="rect">
            <a:avLst/>
          </a:prstGeom>
        </p:spPr>
      </p:pic>
      <p:sp>
        <p:nvSpPr>
          <p:cNvPr id="10"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31</a:t>
            </a:fld>
            <a:endParaRPr lang="de-DE" sz="1050" dirty="0"/>
          </a:p>
        </p:txBody>
      </p:sp>
    </p:spTree>
    <p:extLst>
      <p:ext uri="{BB962C8B-B14F-4D97-AF65-F5344CB8AC3E}">
        <p14:creationId xmlns:p14="http://schemas.microsoft.com/office/powerpoint/2010/main" val="801214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5750"/>
            <a:ext cx="5764212" cy="378619"/>
          </a:xfrm>
        </p:spPr>
        <p:txBody>
          <a:bodyPr>
            <a:normAutofit fontScale="90000"/>
          </a:bodyPr>
          <a:lstStyle/>
          <a:p>
            <a:r>
              <a:rPr lang="en-US" dirty="0">
                <a:solidFill>
                  <a:schemeClr val="bg1"/>
                </a:solidFill>
              </a:rPr>
              <a:t>A.7 Rope pump (positive displacement)</a:t>
            </a:r>
            <a:endParaRPr lang="de-CH" dirty="0">
              <a:solidFill>
                <a:schemeClr val="bg1"/>
              </a:solidFill>
            </a:endParaRPr>
          </a:p>
        </p:txBody>
      </p:sp>
      <p:pic>
        <p:nvPicPr>
          <p:cNvPr id="4" name="Grafik 92"/>
          <p:cNvPicPr/>
          <p:nvPr/>
        </p:nvPicPr>
        <p:blipFill rotWithShape="1">
          <a:blip r:embed="rId2" cstate="print">
            <a:extLst>
              <a:ext uri="{28A0092B-C50C-407E-A947-70E740481C1C}">
                <a14:useLocalDpi xmlns:a14="http://schemas.microsoft.com/office/drawing/2010/main"/>
              </a:ext>
            </a:extLst>
          </a:blip>
          <a:srcRect/>
          <a:stretch/>
        </p:blipFill>
        <p:spPr bwMode="auto">
          <a:xfrm>
            <a:off x="3733800" y="1104900"/>
            <a:ext cx="3810000" cy="4038600"/>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80761" y="1075745"/>
            <a:ext cx="4169731" cy="2893100"/>
          </a:xfrm>
          <a:prstGeom prst="rect">
            <a:avLst/>
          </a:prstGeom>
          <a:noFill/>
        </p:spPr>
        <p:txBody>
          <a:bodyPr wrap="none" rtlCol="0">
            <a:spAutoFit/>
          </a:bodyPr>
          <a:lstStyle/>
          <a:p>
            <a:r>
              <a:rPr lang="en-US" sz="1400" b="1" dirty="0"/>
              <a:t>Applicability:                                   </a:t>
            </a:r>
          </a:p>
          <a:p>
            <a:endParaRPr lang="en-US" sz="1400" b="1" dirty="0"/>
          </a:p>
          <a:p>
            <a:endParaRPr lang="en-US" sz="1400" b="1" dirty="0"/>
          </a:p>
          <a:p>
            <a:endParaRPr lang="en-US" sz="1400" b="1" dirty="0"/>
          </a:p>
          <a:p>
            <a:endParaRPr lang="en-US" sz="1400" b="1" dirty="0"/>
          </a:p>
          <a:p>
            <a:endParaRPr lang="en-US" sz="1400" b="1" dirty="0"/>
          </a:p>
          <a:p>
            <a:r>
              <a:rPr lang="en-US" sz="1400" b="1" dirty="0"/>
              <a:t>Health/environmental aspects:                            </a:t>
            </a:r>
          </a:p>
          <a:p>
            <a:endParaRPr lang="en-US" sz="1400" b="1" dirty="0"/>
          </a:p>
          <a:p>
            <a:endParaRPr lang="en-US" sz="1400" b="1" dirty="0"/>
          </a:p>
          <a:p>
            <a:endParaRPr lang="en-US" sz="1400" b="1" dirty="0"/>
          </a:p>
          <a:p>
            <a:endParaRPr lang="en-US" sz="1400" b="1" dirty="0"/>
          </a:p>
          <a:p>
            <a:endParaRPr lang="en-US" sz="1400" b="1" dirty="0"/>
          </a:p>
          <a:p>
            <a:r>
              <a:rPr lang="en-US" sz="1400" b="1" dirty="0"/>
              <a:t>Advantages/disadvantages:</a:t>
            </a:r>
            <a:endParaRPr lang="de-CH" sz="1400" b="1" dirty="0"/>
          </a:p>
        </p:txBody>
      </p:sp>
      <p:pic>
        <p:nvPicPr>
          <p:cNvPr id="3" name="Picture 2"/>
          <p:cNvPicPr>
            <a:picLocks noChangeAspect="1"/>
          </p:cNvPicPr>
          <p:nvPr/>
        </p:nvPicPr>
        <p:blipFill>
          <a:blip r:embed="rId3"/>
          <a:stretch>
            <a:fillRect/>
          </a:stretch>
        </p:blipFill>
        <p:spPr>
          <a:xfrm>
            <a:off x="6377093" y="162670"/>
            <a:ext cx="2766907" cy="1578924"/>
          </a:xfrm>
          <a:prstGeom prst="rect">
            <a:avLst/>
          </a:prstGeom>
        </p:spPr>
      </p:pic>
      <p:sp>
        <p:nvSpPr>
          <p:cNvPr id="9"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32</a:t>
            </a:fld>
            <a:endParaRPr lang="de-DE" sz="1050" dirty="0"/>
          </a:p>
        </p:txBody>
      </p:sp>
    </p:spTree>
    <p:extLst>
      <p:ext uri="{BB962C8B-B14F-4D97-AF65-F5344CB8AC3E}">
        <p14:creationId xmlns:p14="http://schemas.microsoft.com/office/powerpoint/2010/main" val="464552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
            <a:extLst>
              <a:ext uri="{FF2B5EF4-FFF2-40B4-BE49-F238E27FC236}">
                <a16:creationId xmlns:a16="http://schemas.microsoft.com/office/drawing/2014/main" id="{DED75371-3846-43AC-AF01-5497952767BE}"/>
              </a:ext>
            </a:extLst>
          </p:cNvPr>
          <p:cNvPicPr/>
          <p:nvPr/>
        </p:nvPicPr>
        <p:blipFill rotWithShape="1">
          <a:blip r:embed="rId2" cstate="print">
            <a:extLst>
              <a:ext uri="{28A0092B-C50C-407E-A947-70E740481C1C}">
                <a14:useLocalDpi xmlns:a14="http://schemas.microsoft.com/office/drawing/2010/main" val="0"/>
              </a:ext>
            </a:extLst>
          </a:blip>
          <a:srcRect l="4517" t="26203" r="11546" b="13369"/>
          <a:stretch/>
        </p:blipFill>
        <p:spPr bwMode="auto">
          <a:xfrm>
            <a:off x="33130" y="2724149"/>
            <a:ext cx="5681870" cy="2286001"/>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normAutofit fontScale="90000"/>
          </a:bodyPr>
          <a:lstStyle/>
          <a:p>
            <a:r>
              <a:rPr lang="en-US" dirty="0">
                <a:solidFill>
                  <a:schemeClr val="bg1"/>
                </a:solidFill>
              </a:rPr>
              <a:t>A.10 Gravity (energy source)</a:t>
            </a:r>
            <a:endParaRPr lang="de-CH" dirty="0">
              <a:solidFill>
                <a:schemeClr val="bg1"/>
              </a:solidFill>
            </a:endParaRPr>
          </a:p>
        </p:txBody>
      </p:sp>
      <p:sp>
        <p:nvSpPr>
          <p:cNvPr id="6" name="TextBox 5"/>
          <p:cNvSpPr txBox="1"/>
          <p:nvPr/>
        </p:nvSpPr>
        <p:spPr>
          <a:xfrm>
            <a:off x="107646" y="1053620"/>
            <a:ext cx="9089091" cy="307777"/>
          </a:xfrm>
          <a:prstGeom prst="rect">
            <a:avLst/>
          </a:prstGeom>
          <a:noFill/>
        </p:spPr>
        <p:txBody>
          <a:bodyPr wrap="none" rtlCol="0">
            <a:spAutoFit/>
          </a:bodyPr>
          <a:lstStyle/>
          <a:p>
            <a:r>
              <a:rPr lang="en-US" sz="1400" b="1" dirty="0"/>
              <a:t>Applicability:                                     Health/environmental aspects:                Advantages/disadvantages:</a:t>
            </a:r>
            <a:endParaRPr lang="de-CH" sz="1400" b="1" dirty="0"/>
          </a:p>
        </p:txBody>
      </p:sp>
      <p:pic>
        <p:nvPicPr>
          <p:cNvPr id="3" name="Picture 2"/>
          <p:cNvPicPr>
            <a:picLocks noChangeAspect="1"/>
          </p:cNvPicPr>
          <p:nvPr/>
        </p:nvPicPr>
        <p:blipFill>
          <a:blip r:embed="rId3"/>
          <a:stretch>
            <a:fillRect/>
          </a:stretch>
        </p:blipFill>
        <p:spPr>
          <a:xfrm>
            <a:off x="5715000" y="3132906"/>
            <a:ext cx="3278705" cy="1298395"/>
          </a:xfrm>
          <a:prstGeom prst="rect">
            <a:avLst/>
          </a:prstGeom>
        </p:spPr>
      </p:pic>
      <p:sp>
        <p:nvSpPr>
          <p:cNvPr id="10"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33</a:t>
            </a:fld>
            <a:endParaRPr lang="de-DE" sz="1050" dirty="0"/>
          </a:p>
        </p:txBody>
      </p:sp>
    </p:spTree>
    <p:extLst>
      <p:ext uri="{BB962C8B-B14F-4D97-AF65-F5344CB8AC3E}">
        <p14:creationId xmlns:p14="http://schemas.microsoft.com/office/powerpoint/2010/main" val="374469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A.11 Human powered (energy source)</a:t>
            </a:r>
            <a:endParaRPr lang="de-CH" dirty="0">
              <a:solidFill>
                <a:schemeClr val="bg1"/>
              </a:solidFill>
            </a:endParaRPr>
          </a:p>
        </p:txBody>
      </p:sp>
      <p:pic>
        <p:nvPicPr>
          <p:cNvPr id="4" name="Grafik 97"/>
          <p:cNvPicPr/>
          <p:nvPr/>
        </p:nvPicPr>
        <p:blipFill rotWithShape="1">
          <a:blip r:embed="rId2" cstate="print">
            <a:extLst>
              <a:ext uri="{28A0092B-C50C-407E-A947-70E740481C1C}">
                <a14:useLocalDpi xmlns:a14="http://schemas.microsoft.com/office/drawing/2010/main"/>
              </a:ext>
            </a:extLst>
          </a:blip>
          <a:srcRect/>
          <a:stretch/>
        </p:blipFill>
        <p:spPr bwMode="auto">
          <a:xfrm>
            <a:off x="3581400" y="3181349"/>
            <a:ext cx="5307358" cy="1856469"/>
          </a:xfrm>
          <a:prstGeom prst="rect">
            <a:avLst/>
          </a:prstGeom>
          <a:noFill/>
          <a:ln>
            <a:noFill/>
          </a:ln>
          <a:extLst>
            <a:ext uri="{53640926-AAD7-44D8-BBD7-CCE9431645EC}">
              <a14:shadowObscured xmlns:a14="http://schemas.microsoft.com/office/drawing/2010/main"/>
            </a:ext>
          </a:extLst>
        </p:spPr>
      </p:pic>
      <p:sp>
        <p:nvSpPr>
          <p:cNvPr id="6" name="TextBox 5"/>
          <p:cNvSpPr txBox="1"/>
          <p:nvPr/>
        </p:nvSpPr>
        <p:spPr>
          <a:xfrm>
            <a:off x="76200" y="1049196"/>
            <a:ext cx="9138784" cy="307777"/>
          </a:xfrm>
          <a:prstGeom prst="rect">
            <a:avLst/>
          </a:prstGeom>
          <a:noFill/>
        </p:spPr>
        <p:txBody>
          <a:bodyPr wrap="none" rtlCol="0">
            <a:spAutoFit/>
          </a:bodyPr>
          <a:lstStyle/>
          <a:p>
            <a:r>
              <a:rPr lang="en-US" sz="1400" b="1" dirty="0"/>
              <a:t>Applicability:                                      Health/environmental aspects:             Advantages/disadvantages:</a:t>
            </a:r>
            <a:endParaRPr lang="de-CH" sz="1400" b="1" dirty="0"/>
          </a:p>
        </p:txBody>
      </p:sp>
      <p:pic>
        <p:nvPicPr>
          <p:cNvPr id="3" name="Picture 2"/>
          <p:cNvPicPr>
            <a:picLocks noChangeAspect="1"/>
          </p:cNvPicPr>
          <p:nvPr/>
        </p:nvPicPr>
        <p:blipFill>
          <a:blip r:embed="rId3"/>
          <a:stretch>
            <a:fillRect/>
          </a:stretch>
        </p:blipFill>
        <p:spPr>
          <a:xfrm>
            <a:off x="304800" y="3553830"/>
            <a:ext cx="3189901" cy="618119"/>
          </a:xfrm>
          <a:prstGeom prst="rect">
            <a:avLst/>
          </a:prstGeom>
        </p:spPr>
      </p:pic>
      <p:sp>
        <p:nvSpPr>
          <p:cNvPr id="9"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34</a:t>
            </a:fld>
            <a:endParaRPr lang="de-DE" sz="1050" dirty="0"/>
          </a:p>
        </p:txBody>
      </p:sp>
    </p:spTree>
    <p:extLst>
      <p:ext uri="{BB962C8B-B14F-4D97-AF65-F5344CB8AC3E}">
        <p14:creationId xmlns:p14="http://schemas.microsoft.com/office/powerpoint/2010/main" val="2208291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900" y="1276350"/>
            <a:ext cx="8639388" cy="324000"/>
          </a:xfrm>
        </p:spPr>
        <p:txBody>
          <a:bodyPr>
            <a:normAutofit fontScale="90000"/>
          </a:bodyPr>
          <a:lstStyle/>
          <a:p>
            <a:r>
              <a:rPr lang="en-US" sz="2700" dirty="0"/>
              <a:t>Intake (8’) </a:t>
            </a:r>
            <a:r>
              <a:rPr lang="en-US" sz="2000" b="0" u="sng" dirty="0">
                <a:solidFill>
                  <a:schemeClr val="lt1"/>
                </a:solidFill>
                <a:hlinkClick r:id="rId2"/>
              </a:rPr>
              <a:t>https://youtu.be/QaYMbub4ljw</a:t>
            </a:r>
            <a:br>
              <a:rPr lang="en-US" sz="2000" b="0" u="sng" dirty="0">
                <a:solidFill>
                  <a:schemeClr val="lt1"/>
                </a:solidFill>
              </a:rPr>
            </a:br>
            <a:r>
              <a:rPr lang="en-US" sz="2700" dirty="0"/>
              <a:t>Abstraction (12’) </a:t>
            </a:r>
            <a:r>
              <a:rPr lang="fr-CH" sz="2000" b="0" u="sng" dirty="0">
                <a:solidFill>
                  <a:schemeClr val="lt1"/>
                </a:solidFill>
                <a:hlinkClick r:id="rId3"/>
              </a:rPr>
              <a:t>https://youtu.be/bVsMCIy11_4</a:t>
            </a:r>
            <a:r>
              <a:rPr lang="fr-CH" sz="2000" b="0" dirty="0">
                <a:solidFill>
                  <a:schemeClr val="lt1"/>
                </a:solidFill>
              </a:rPr>
              <a:t> </a:t>
            </a:r>
            <a:br>
              <a:rPr lang="de-CH" sz="2800" b="0" dirty="0">
                <a:latin typeface="Calibri" panose="020F0502020204030204" pitchFamily="34" charset="0"/>
                <a:ea typeface="Calibri" panose="020F0502020204030204" pitchFamily="34" charset="0"/>
                <a:cs typeface="Mangal"/>
              </a:rPr>
            </a:br>
            <a:endParaRPr lang="de-CH" dirty="0"/>
          </a:p>
        </p:txBody>
      </p:sp>
      <p:sp>
        <p:nvSpPr>
          <p:cNvPr id="10" name="Content Placeholder 1"/>
          <p:cNvSpPr txBox="1">
            <a:spLocks/>
          </p:cNvSpPr>
          <p:nvPr/>
        </p:nvSpPr>
        <p:spPr>
          <a:xfrm>
            <a:off x="178899" y="2088088"/>
            <a:ext cx="3827911" cy="26791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Font typeface="Arial"/>
              <a:buNone/>
            </a:pPr>
            <a:r>
              <a:rPr lang="en-US" sz="1500" dirty="0"/>
              <a:t>An overview of the </a:t>
            </a:r>
            <a:r>
              <a:rPr lang="en-US" sz="1500" b="1" dirty="0">
                <a:solidFill>
                  <a:schemeClr val="accent2">
                    <a:lumMod val="75000"/>
                  </a:schemeClr>
                </a:solidFill>
              </a:rPr>
              <a:t>water</a:t>
            </a:r>
            <a:r>
              <a:rPr lang="en-US" sz="1500" dirty="0"/>
              <a:t> </a:t>
            </a:r>
            <a:r>
              <a:rPr lang="en-US" sz="1500" b="1" dirty="0">
                <a:solidFill>
                  <a:schemeClr val="accent2">
                    <a:lumMod val="75000"/>
                  </a:schemeClr>
                </a:solidFill>
              </a:rPr>
              <a:t>intake options, </a:t>
            </a:r>
            <a:r>
              <a:rPr lang="en-US" sz="1500" dirty="0"/>
              <a:t>their applicability and limitations. </a:t>
            </a:r>
          </a:p>
          <a:p>
            <a:pPr marL="0" indent="0">
              <a:lnSpc>
                <a:spcPct val="150000"/>
              </a:lnSpc>
              <a:buFont typeface="Arial"/>
              <a:buNone/>
            </a:pPr>
            <a:r>
              <a:rPr lang="en-US" sz="1500" dirty="0"/>
              <a:t>A detailed overview of </a:t>
            </a:r>
            <a:r>
              <a:rPr lang="en-US" sz="1500" b="1" dirty="0">
                <a:solidFill>
                  <a:schemeClr val="accent2">
                    <a:lumMod val="75000"/>
                  </a:schemeClr>
                </a:solidFill>
              </a:rPr>
              <a:t>water abstraction options</a:t>
            </a:r>
            <a:r>
              <a:rPr lang="en-US" sz="1500" dirty="0"/>
              <a:t>, to collect water at the source intake system and transport it (to the treatment plant, or storage tank, or distribution network, or consumer).</a:t>
            </a:r>
            <a:r>
              <a:rPr lang="de-CH" sz="1500" dirty="0"/>
              <a:t> </a:t>
            </a:r>
            <a:endParaRPr lang="en-US" sz="15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1922" y="1885951"/>
            <a:ext cx="1966366" cy="25908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91000" y="1962150"/>
            <a:ext cx="2476733" cy="2368180"/>
          </a:xfrm>
          <a:prstGeom prst="rect">
            <a:avLst/>
          </a:prstGeom>
        </p:spPr>
      </p:pic>
      <p:sp>
        <p:nvSpPr>
          <p:cNvPr id="7" name="TextBox 6"/>
          <p:cNvSpPr txBox="1"/>
          <p:nvPr/>
        </p:nvSpPr>
        <p:spPr>
          <a:xfrm>
            <a:off x="245328" y="283660"/>
            <a:ext cx="5514392" cy="461665"/>
          </a:xfrm>
          <a:prstGeom prst="rect">
            <a:avLst/>
          </a:prstGeom>
          <a:noFill/>
        </p:spPr>
        <p:txBody>
          <a:bodyPr wrap="square" rtlCol="0">
            <a:spAutoFit/>
          </a:bodyPr>
          <a:lstStyle/>
          <a:p>
            <a:r>
              <a:rPr lang="en-US" sz="2400" b="1" dirty="0">
                <a:solidFill>
                  <a:schemeClr val="bg1"/>
                </a:solidFill>
                <a:latin typeface="Arial Unicode MS"/>
              </a:rPr>
              <a:t>Optional viewing</a:t>
            </a:r>
          </a:p>
        </p:txBody>
      </p:sp>
      <p:sp>
        <p:nvSpPr>
          <p:cNvPr id="2" name="Slide Number Placeholder 1">
            <a:extLst>
              <a:ext uri="{FF2B5EF4-FFF2-40B4-BE49-F238E27FC236}">
                <a16:creationId xmlns:a16="http://schemas.microsoft.com/office/drawing/2014/main" id="{CFBCC6B3-0B8E-409C-4875-3C1EFA897DC2}"/>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35</a:t>
            </a:fld>
            <a:endParaRPr lang="de-DE" sz="1050" dirty="0"/>
          </a:p>
        </p:txBody>
      </p:sp>
    </p:spTree>
    <p:extLst>
      <p:ext uri="{BB962C8B-B14F-4D97-AF65-F5344CB8AC3E}">
        <p14:creationId xmlns:p14="http://schemas.microsoft.com/office/powerpoint/2010/main" val="1533623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TREATMENT</a:t>
            </a:r>
            <a:endParaRPr lang="de-CH" dirty="0">
              <a:solidFill>
                <a:schemeClr val="bg1"/>
              </a:solidFill>
            </a:endParaRPr>
          </a:p>
        </p:txBody>
      </p:sp>
      <p:sp>
        <p:nvSpPr>
          <p:cNvPr id="5" name="Rectangle 4"/>
          <p:cNvSpPr/>
          <p:nvPr/>
        </p:nvSpPr>
        <p:spPr>
          <a:xfrm>
            <a:off x="381000" y="819150"/>
            <a:ext cx="4343400" cy="4400179"/>
          </a:xfrm>
          <a:prstGeom prst="rect">
            <a:avLst/>
          </a:prstGeom>
        </p:spPr>
        <p:txBody>
          <a:bodyPr wrap="square">
            <a:spAutoFit/>
          </a:bodyPr>
          <a:lstStyle/>
          <a:p>
            <a:pPr>
              <a:lnSpc>
                <a:spcPct val="120000"/>
              </a:lnSpc>
              <a:spcBef>
                <a:spcPts val="600"/>
              </a:spcBef>
              <a:spcAft>
                <a:spcPts val="800"/>
              </a:spcAft>
            </a:pPr>
            <a:r>
              <a:rPr lang="en-US" sz="1600" b="1" dirty="0">
                <a:solidFill>
                  <a:srgbClr val="C00000"/>
                </a:solidFill>
                <a:latin typeface="Arial" panose="020B0604020202020204" pitchFamily="34" charset="0"/>
                <a:ea typeface="MS Mincho"/>
                <a:cs typeface="Times New Roman" panose="02020603050405020304" pitchFamily="18" charset="0"/>
              </a:rPr>
              <a:t>T.1 Clarification methods</a:t>
            </a:r>
          </a:p>
          <a:p>
            <a:pPr>
              <a:spcAft>
                <a:spcPts val="600"/>
              </a:spcAft>
            </a:pPr>
            <a:r>
              <a:rPr lang="en-US" sz="1400" dirty="0">
                <a:solidFill>
                  <a:srgbClr val="C00000"/>
                </a:solidFill>
                <a:latin typeface="Arial" panose="020B0604020202020204" pitchFamily="34" charset="0"/>
                <a:ea typeface="MS Mincho"/>
                <a:cs typeface="Times New Roman" panose="02020603050405020304" pitchFamily="18" charset="0"/>
              </a:rPr>
              <a:t>     T.1.1 Roughing filtration</a:t>
            </a:r>
          </a:p>
          <a:p>
            <a:pPr>
              <a:spcAft>
                <a:spcPts val="600"/>
              </a:spcAft>
            </a:pPr>
            <a:r>
              <a:rPr lang="en-US" sz="1400" dirty="0">
                <a:solidFill>
                  <a:srgbClr val="C00000"/>
                </a:solidFill>
                <a:latin typeface="Arial" panose="020B0604020202020204" pitchFamily="34" charset="0"/>
                <a:ea typeface="MS Mincho"/>
                <a:cs typeface="Times New Roman" panose="02020603050405020304" pitchFamily="18" charset="0"/>
              </a:rPr>
              <a:t>     T.1.2 Rapid sand filtration</a:t>
            </a:r>
          </a:p>
          <a:p>
            <a:pPr>
              <a:spcAft>
                <a:spcPts val="600"/>
              </a:spcAft>
            </a:pPr>
            <a:r>
              <a:rPr lang="en-US" sz="1400" dirty="0">
                <a:solidFill>
                  <a:srgbClr val="C00000"/>
                </a:solidFill>
                <a:latin typeface="Arial" panose="020B0604020202020204" pitchFamily="34" charset="0"/>
                <a:ea typeface="MS Mincho"/>
                <a:cs typeface="Times New Roman" panose="02020603050405020304" pitchFamily="18" charset="0"/>
              </a:rPr>
              <a:t>     T.1.3 Microfiltration</a:t>
            </a:r>
          </a:p>
          <a:p>
            <a:pPr>
              <a:spcAft>
                <a:spcPts val="600"/>
              </a:spcAft>
            </a:pPr>
            <a:r>
              <a:rPr lang="en-US" sz="1400" dirty="0">
                <a:solidFill>
                  <a:srgbClr val="C00000"/>
                </a:solidFill>
                <a:latin typeface="Arial" panose="020B0604020202020204" pitchFamily="34" charset="0"/>
                <a:ea typeface="MS Mincho"/>
                <a:cs typeface="Times New Roman" panose="02020603050405020304" pitchFamily="18" charset="0"/>
              </a:rPr>
              <a:t>     T.1.4 Coagulation/ flocculation/ sedimentation</a:t>
            </a:r>
          </a:p>
          <a:p>
            <a:pPr>
              <a:spcAft>
                <a:spcPts val="600"/>
              </a:spcAft>
            </a:pPr>
            <a:r>
              <a:rPr lang="en-US" sz="1400" dirty="0">
                <a:solidFill>
                  <a:srgbClr val="C00000"/>
                </a:solidFill>
                <a:latin typeface="Arial" panose="020B0604020202020204" pitchFamily="34" charset="0"/>
                <a:ea typeface="MS Mincho"/>
                <a:cs typeface="Times New Roman" panose="02020603050405020304" pitchFamily="18" charset="0"/>
              </a:rPr>
              <a:t>     T.1.5 Coagulation/ flocculation/ filtration</a:t>
            </a:r>
            <a:endParaRPr lang="de-CH" sz="1400" dirty="0">
              <a:solidFill>
                <a:srgbClr val="C00000"/>
              </a:solidFill>
              <a:latin typeface="Arial" panose="020B0604020202020204" pitchFamily="34" charset="0"/>
              <a:ea typeface="MS Mincho"/>
              <a:cs typeface="Times New Roman" panose="02020603050405020304" pitchFamily="18" charset="0"/>
            </a:endParaRPr>
          </a:p>
          <a:p>
            <a:pPr>
              <a:lnSpc>
                <a:spcPct val="120000"/>
              </a:lnSpc>
              <a:spcBef>
                <a:spcPts val="600"/>
              </a:spcBef>
              <a:spcAft>
                <a:spcPts val="800"/>
              </a:spcAft>
            </a:pPr>
            <a:r>
              <a:rPr lang="en-US" sz="1600" b="1" dirty="0">
                <a:solidFill>
                  <a:srgbClr val="C00000"/>
                </a:solidFill>
                <a:latin typeface="Arial" panose="020B0604020202020204" pitchFamily="34" charset="0"/>
                <a:ea typeface="MS Mincho"/>
                <a:cs typeface="Times New Roman" panose="02020603050405020304" pitchFamily="18" charset="0"/>
              </a:rPr>
              <a:t>T.2 Removal/ inactivation of microorganisms</a:t>
            </a:r>
          </a:p>
          <a:p>
            <a:pPr>
              <a:spcAft>
                <a:spcPts val="600"/>
              </a:spcAft>
            </a:pPr>
            <a:r>
              <a:rPr lang="en-US" sz="1400" dirty="0">
                <a:solidFill>
                  <a:srgbClr val="C00000"/>
                </a:solidFill>
                <a:latin typeface="Arial" panose="020B0604020202020204" pitchFamily="34" charset="0"/>
                <a:ea typeface="MS Mincho"/>
                <a:cs typeface="Times New Roman" panose="02020603050405020304" pitchFamily="18" charset="0"/>
              </a:rPr>
              <a:t>     T.2.1 Chlorination</a:t>
            </a:r>
          </a:p>
          <a:p>
            <a:pPr>
              <a:spcAft>
                <a:spcPts val="600"/>
              </a:spcAft>
            </a:pPr>
            <a:r>
              <a:rPr lang="en-US" sz="1400" dirty="0">
                <a:solidFill>
                  <a:srgbClr val="C00000"/>
                </a:solidFill>
                <a:latin typeface="Arial" panose="020B0604020202020204" pitchFamily="34" charset="0"/>
                <a:ea typeface="MS Mincho"/>
                <a:cs typeface="Times New Roman" panose="02020603050405020304" pitchFamily="18" charset="0"/>
              </a:rPr>
              <a:t>     T.2.2 On-site </a:t>
            </a:r>
            <a:r>
              <a:rPr lang="en-US" sz="1400" dirty="0" err="1">
                <a:solidFill>
                  <a:srgbClr val="C00000"/>
                </a:solidFill>
                <a:latin typeface="Arial" panose="020B0604020202020204" pitchFamily="34" charset="0"/>
                <a:ea typeface="MS Mincho"/>
                <a:cs typeface="Times New Roman" panose="02020603050405020304" pitchFamily="18" charset="0"/>
              </a:rPr>
              <a:t>electrochlorination</a:t>
            </a:r>
            <a:endParaRPr lang="en-US" sz="1400" dirty="0">
              <a:solidFill>
                <a:srgbClr val="C00000"/>
              </a:solidFill>
              <a:latin typeface="Arial" panose="020B0604020202020204" pitchFamily="34" charset="0"/>
              <a:ea typeface="MS Mincho"/>
              <a:cs typeface="Times New Roman" panose="02020603050405020304" pitchFamily="18" charset="0"/>
            </a:endParaRPr>
          </a:p>
          <a:p>
            <a:pPr>
              <a:spcAft>
                <a:spcPts val="600"/>
              </a:spcAft>
            </a:pPr>
            <a:r>
              <a:rPr lang="en-US" sz="1400" dirty="0">
                <a:solidFill>
                  <a:srgbClr val="C00000"/>
                </a:solidFill>
                <a:latin typeface="Arial" panose="020B0604020202020204" pitchFamily="34" charset="0"/>
                <a:ea typeface="MS Mincho"/>
                <a:cs typeface="Times New Roman" panose="02020603050405020304" pitchFamily="18" charset="0"/>
              </a:rPr>
              <a:t>     T.2.3 UV disinfection</a:t>
            </a:r>
          </a:p>
          <a:p>
            <a:pPr>
              <a:spcAft>
                <a:spcPts val="600"/>
              </a:spcAft>
            </a:pPr>
            <a:r>
              <a:rPr lang="en-US" sz="1400" dirty="0">
                <a:solidFill>
                  <a:srgbClr val="C00000"/>
                </a:solidFill>
                <a:latin typeface="Arial" panose="020B0604020202020204" pitchFamily="34" charset="0"/>
                <a:ea typeface="MS Mincho"/>
                <a:cs typeface="Times New Roman" panose="02020603050405020304" pitchFamily="18" charset="0"/>
              </a:rPr>
              <a:t>     T.2.4 Slow sand filtration</a:t>
            </a:r>
          </a:p>
          <a:p>
            <a:pPr>
              <a:spcAft>
                <a:spcPts val="600"/>
              </a:spcAft>
            </a:pPr>
            <a:r>
              <a:rPr lang="en-US" sz="1400" dirty="0">
                <a:solidFill>
                  <a:srgbClr val="C00000"/>
                </a:solidFill>
                <a:latin typeface="Arial" panose="020B0604020202020204" pitchFamily="34" charset="0"/>
                <a:ea typeface="MS Mincho"/>
                <a:cs typeface="Times New Roman" panose="02020603050405020304" pitchFamily="18" charset="0"/>
              </a:rPr>
              <a:t>     T.2.4 Ultrafiltration</a:t>
            </a:r>
          </a:p>
          <a:p>
            <a:pPr>
              <a:spcAft>
                <a:spcPts val="600"/>
              </a:spcAft>
            </a:pPr>
            <a:r>
              <a:rPr lang="en-US" sz="1400" dirty="0">
                <a:solidFill>
                  <a:srgbClr val="C00000"/>
                </a:solidFill>
                <a:latin typeface="Arial" panose="020B0604020202020204" pitchFamily="34" charset="0"/>
                <a:ea typeface="MS Mincho"/>
                <a:cs typeface="Times New Roman" panose="02020603050405020304" pitchFamily="18" charset="0"/>
              </a:rPr>
              <a:t>     T.2.5 Pasteurization</a:t>
            </a:r>
            <a:endParaRPr lang="de-CH" sz="1400" dirty="0">
              <a:solidFill>
                <a:srgbClr val="C00000"/>
              </a:solidFill>
              <a:latin typeface="Arial" panose="020B0604020202020204" pitchFamily="34" charset="0"/>
              <a:ea typeface="MS Mincho"/>
              <a:cs typeface="Times New Roman" panose="02020603050405020304" pitchFamily="18" charset="0"/>
            </a:endParaRPr>
          </a:p>
        </p:txBody>
      </p:sp>
      <p:sp>
        <p:nvSpPr>
          <p:cNvPr id="4" name="Rounded Rectangle 3"/>
          <p:cNvSpPr/>
          <p:nvPr/>
        </p:nvSpPr>
        <p:spPr>
          <a:xfrm>
            <a:off x="457201" y="4305300"/>
            <a:ext cx="25146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Rectangle 2"/>
          <p:cNvSpPr/>
          <p:nvPr/>
        </p:nvSpPr>
        <p:spPr>
          <a:xfrm>
            <a:off x="4495800" y="1333246"/>
            <a:ext cx="4572000" cy="3676904"/>
          </a:xfrm>
          <a:prstGeom prst="rect">
            <a:avLst/>
          </a:prstGeom>
        </p:spPr>
        <p:txBody>
          <a:bodyPr>
            <a:spAutoFit/>
          </a:bodyPr>
          <a:lstStyle/>
          <a:p>
            <a:pPr>
              <a:lnSpc>
                <a:spcPct val="120000"/>
              </a:lnSpc>
              <a:spcBef>
                <a:spcPts val="600"/>
              </a:spcBef>
              <a:spcAft>
                <a:spcPts val="800"/>
              </a:spcAft>
            </a:pPr>
            <a:r>
              <a:rPr lang="en-US" sz="1600" b="1" dirty="0">
                <a:solidFill>
                  <a:srgbClr val="C00000"/>
                </a:solidFill>
                <a:latin typeface="Arial" panose="020B0604020202020204" pitchFamily="34" charset="0"/>
                <a:ea typeface="MS Mincho"/>
                <a:cs typeface="Times New Roman" panose="02020603050405020304" pitchFamily="18" charset="0"/>
              </a:rPr>
              <a:t>T.3 Treatments for </a:t>
            </a:r>
            <a:r>
              <a:rPr lang="en-US" sz="1600" b="1" dirty="0" err="1">
                <a:solidFill>
                  <a:srgbClr val="C00000"/>
                </a:solidFill>
                <a:latin typeface="Arial" panose="020B0604020202020204" pitchFamily="34" charset="0"/>
                <a:ea typeface="MS Mincho"/>
                <a:cs typeface="Times New Roman" panose="02020603050405020304" pitchFamily="18" charset="0"/>
              </a:rPr>
              <a:t>geogenic</a:t>
            </a:r>
            <a:r>
              <a:rPr lang="en-US" sz="1600" b="1" dirty="0">
                <a:solidFill>
                  <a:srgbClr val="C00000"/>
                </a:solidFill>
                <a:latin typeface="Arial" panose="020B0604020202020204" pitchFamily="34" charset="0"/>
                <a:ea typeface="MS Mincho"/>
                <a:cs typeface="Times New Roman" panose="02020603050405020304" pitchFamily="18" charset="0"/>
              </a:rPr>
              <a:t> contaminants</a:t>
            </a:r>
          </a:p>
          <a:p>
            <a:pPr>
              <a:spcAft>
                <a:spcPts val="600"/>
              </a:spcAft>
            </a:pPr>
            <a:r>
              <a:rPr lang="en-US" sz="1400" dirty="0">
                <a:solidFill>
                  <a:srgbClr val="C00000"/>
                </a:solidFill>
                <a:latin typeface="Arial" panose="020B0604020202020204" pitchFamily="34" charset="0"/>
                <a:ea typeface="MS Mincho"/>
                <a:cs typeface="Times New Roman" panose="02020603050405020304" pitchFamily="18" charset="0"/>
              </a:rPr>
              <a:t>     T.3.1 Fluoride removal methods</a:t>
            </a:r>
          </a:p>
          <a:p>
            <a:pPr>
              <a:spcAft>
                <a:spcPts val="600"/>
              </a:spcAft>
            </a:pPr>
            <a:r>
              <a:rPr lang="en-US" sz="1400" dirty="0">
                <a:solidFill>
                  <a:srgbClr val="C00000"/>
                </a:solidFill>
                <a:latin typeface="Arial" panose="020B0604020202020204" pitchFamily="34" charset="0"/>
                <a:ea typeface="MS Mincho"/>
                <a:cs typeface="Times New Roman" panose="02020603050405020304" pitchFamily="18" charset="0"/>
              </a:rPr>
              <a:t>     T.3.2 Arsenic removal methods</a:t>
            </a:r>
          </a:p>
          <a:p>
            <a:pPr>
              <a:lnSpc>
                <a:spcPct val="120000"/>
              </a:lnSpc>
              <a:spcBef>
                <a:spcPts val="600"/>
              </a:spcBef>
              <a:spcAft>
                <a:spcPts val="800"/>
              </a:spcAft>
            </a:pPr>
            <a:r>
              <a:rPr lang="en-US" sz="1600" b="1" dirty="0">
                <a:solidFill>
                  <a:srgbClr val="C00000"/>
                </a:solidFill>
                <a:latin typeface="Arial" panose="020B0604020202020204" pitchFamily="34" charset="0"/>
                <a:ea typeface="MS Mincho"/>
                <a:cs typeface="Times New Roman" panose="02020603050405020304" pitchFamily="18" charset="0"/>
              </a:rPr>
              <a:t>T.4 Treatments for organic and inorganic contaminants</a:t>
            </a:r>
          </a:p>
          <a:p>
            <a:pPr>
              <a:spcAft>
                <a:spcPts val="600"/>
              </a:spcAft>
            </a:pPr>
            <a:r>
              <a:rPr lang="en-US" sz="1400" dirty="0">
                <a:solidFill>
                  <a:srgbClr val="C00000"/>
                </a:solidFill>
                <a:latin typeface="Arial" panose="020B0604020202020204" pitchFamily="34" charset="0"/>
                <a:ea typeface="MS Mincho"/>
                <a:cs typeface="Times New Roman" panose="02020603050405020304" pitchFamily="18" charset="0"/>
              </a:rPr>
              <a:t>     T.4.1 Activated carbon</a:t>
            </a:r>
          </a:p>
          <a:p>
            <a:pPr>
              <a:spcAft>
                <a:spcPts val="600"/>
              </a:spcAft>
            </a:pPr>
            <a:r>
              <a:rPr lang="en-US" sz="1400" dirty="0">
                <a:solidFill>
                  <a:srgbClr val="C00000"/>
                </a:solidFill>
                <a:latin typeface="Arial" panose="020B0604020202020204" pitchFamily="34" charset="0"/>
                <a:ea typeface="MS Mincho"/>
                <a:cs typeface="Times New Roman" panose="02020603050405020304" pitchFamily="18" charset="0"/>
              </a:rPr>
              <a:t>     T.4.2 </a:t>
            </a:r>
            <a:r>
              <a:rPr lang="en-US" sz="1400" dirty="0" err="1">
                <a:solidFill>
                  <a:srgbClr val="C00000"/>
                </a:solidFill>
                <a:latin typeface="Arial" panose="020B0604020202020204" pitchFamily="34" charset="0"/>
                <a:ea typeface="MS Mincho"/>
                <a:cs typeface="Times New Roman" panose="02020603050405020304" pitchFamily="18" charset="0"/>
              </a:rPr>
              <a:t>Ozonation</a:t>
            </a:r>
            <a:endParaRPr lang="en-US" sz="1400" dirty="0">
              <a:solidFill>
                <a:srgbClr val="C00000"/>
              </a:solidFill>
              <a:latin typeface="Arial" panose="020B0604020202020204" pitchFamily="34" charset="0"/>
              <a:ea typeface="MS Mincho"/>
              <a:cs typeface="Times New Roman" panose="02020603050405020304" pitchFamily="18" charset="0"/>
            </a:endParaRPr>
          </a:p>
          <a:p>
            <a:pPr>
              <a:spcAft>
                <a:spcPts val="600"/>
              </a:spcAft>
            </a:pPr>
            <a:r>
              <a:rPr lang="en-US" sz="1400" dirty="0">
                <a:solidFill>
                  <a:srgbClr val="C00000"/>
                </a:solidFill>
                <a:latin typeface="Arial" panose="020B0604020202020204" pitchFamily="34" charset="0"/>
                <a:ea typeface="MS Mincho"/>
                <a:cs typeface="Times New Roman" panose="02020603050405020304" pitchFamily="18" charset="0"/>
              </a:rPr>
              <a:t>     T.4.3 </a:t>
            </a:r>
            <a:r>
              <a:rPr lang="en-US" sz="1400" dirty="0" err="1">
                <a:solidFill>
                  <a:srgbClr val="C00000"/>
                </a:solidFill>
                <a:latin typeface="Arial" panose="020B0604020202020204" pitchFamily="34" charset="0"/>
                <a:ea typeface="MS Mincho"/>
                <a:cs typeface="Times New Roman" panose="02020603050405020304" pitchFamily="18" charset="0"/>
              </a:rPr>
              <a:t>Nanofiltration</a:t>
            </a:r>
            <a:endParaRPr lang="en-US" sz="1400" dirty="0">
              <a:solidFill>
                <a:srgbClr val="C00000"/>
              </a:solidFill>
              <a:latin typeface="Arial" panose="020B0604020202020204" pitchFamily="34" charset="0"/>
              <a:ea typeface="MS Mincho"/>
              <a:cs typeface="Times New Roman" panose="02020603050405020304" pitchFamily="18" charset="0"/>
            </a:endParaRPr>
          </a:p>
          <a:p>
            <a:pPr>
              <a:lnSpc>
                <a:spcPct val="150000"/>
              </a:lnSpc>
              <a:spcAft>
                <a:spcPts val="600"/>
              </a:spcAft>
            </a:pPr>
            <a:r>
              <a:rPr lang="en-US" sz="1600" b="1" dirty="0">
                <a:solidFill>
                  <a:srgbClr val="C00000"/>
                </a:solidFill>
                <a:latin typeface="Arial" panose="020B0604020202020204" pitchFamily="34" charset="0"/>
                <a:ea typeface="MS Mincho"/>
                <a:cs typeface="Times New Roman" panose="02020603050405020304" pitchFamily="18" charset="0"/>
              </a:rPr>
              <a:t>T.5 Desalination (salt removal)</a:t>
            </a:r>
          </a:p>
          <a:p>
            <a:pPr>
              <a:spcAft>
                <a:spcPts val="600"/>
              </a:spcAft>
            </a:pPr>
            <a:r>
              <a:rPr lang="en-US" sz="1400" dirty="0">
                <a:solidFill>
                  <a:srgbClr val="C00000"/>
                </a:solidFill>
                <a:latin typeface="Arial" panose="020B0604020202020204" pitchFamily="34" charset="0"/>
                <a:ea typeface="MS Mincho"/>
                <a:cs typeface="Times New Roman" panose="02020603050405020304" pitchFamily="18" charset="0"/>
              </a:rPr>
              <a:t>     T.5.1 Membrane distillation</a:t>
            </a:r>
          </a:p>
          <a:p>
            <a:pPr>
              <a:spcAft>
                <a:spcPts val="600"/>
              </a:spcAft>
            </a:pPr>
            <a:r>
              <a:rPr lang="en-US" sz="1400" dirty="0">
                <a:solidFill>
                  <a:srgbClr val="C00000"/>
                </a:solidFill>
                <a:latin typeface="Arial" panose="020B0604020202020204" pitchFamily="34" charset="0"/>
                <a:ea typeface="MS Mincho"/>
                <a:cs typeface="Times New Roman" panose="02020603050405020304" pitchFamily="18" charset="0"/>
              </a:rPr>
              <a:t>     T.5.2 Reverse osmosis</a:t>
            </a:r>
            <a:endParaRPr lang="de-CH" sz="1400" dirty="0">
              <a:solidFill>
                <a:srgbClr val="C00000"/>
              </a:solidFill>
              <a:latin typeface="Arial" panose="020B0604020202020204" pitchFamily="34" charset="0"/>
              <a:ea typeface="MS Mincho"/>
              <a:cs typeface="Times New Roman" panose="02020603050405020304" pitchFamily="18" charset="0"/>
            </a:endParaRPr>
          </a:p>
        </p:txBody>
      </p:sp>
      <p:sp>
        <p:nvSpPr>
          <p:cNvPr id="6" name="Rounded Rectangle 5"/>
          <p:cNvSpPr/>
          <p:nvPr/>
        </p:nvSpPr>
        <p:spPr>
          <a:xfrm>
            <a:off x="457201" y="3409950"/>
            <a:ext cx="2514600" cy="3270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Picture 6"/>
          <p:cNvPicPr>
            <a:picLocks noChangeAspect="1"/>
          </p:cNvPicPr>
          <p:nvPr/>
        </p:nvPicPr>
        <p:blipFill>
          <a:blip r:embed="rId2"/>
          <a:stretch>
            <a:fillRect/>
          </a:stretch>
        </p:blipFill>
        <p:spPr>
          <a:xfrm>
            <a:off x="5606284" y="57150"/>
            <a:ext cx="3313995" cy="1276096"/>
          </a:xfrm>
          <a:prstGeom prst="rect">
            <a:avLst/>
          </a:prstGeom>
        </p:spPr>
      </p:pic>
      <p:sp>
        <p:nvSpPr>
          <p:cNvPr id="8"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36</a:t>
            </a:fld>
            <a:endParaRPr lang="de-DE" sz="1050" dirty="0"/>
          </a:p>
        </p:txBody>
      </p:sp>
    </p:spTree>
    <p:extLst>
      <p:ext uri="{BB962C8B-B14F-4D97-AF65-F5344CB8AC3E}">
        <p14:creationId xmlns:p14="http://schemas.microsoft.com/office/powerpoint/2010/main" val="57813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T.2.1 Chlorination</a:t>
            </a:r>
            <a:endParaRPr lang="de-CH" dirty="0">
              <a:solidFill>
                <a:schemeClr val="bg1"/>
              </a:solidFill>
            </a:endParaRPr>
          </a:p>
        </p:txBody>
      </p:sp>
      <p:pic>
        <p:nvPicPr>
          <p:cNvPr id="5" name="Grafik 21"/>
          <p:cNvPicPr/>
          <p:nvPr/>
        </p:nvPicPr>
        <p:blipFill rotWithShape="1">
          <a:blip r:embed="rId2" cstate="print">
            <a:extLst>
              <a:ext uri="{28A0092B-C50C-407E-A947-70E740481C1C}">
                <a14:useLocalDpi xmlns:a14="http://schemas.microsoft.com/office/drawing/2010/main"/>
              </a:ext>
            </a:extLst>
          </a:blip>
          <a:srcRect/>
          <a:stretch/>
        </p:blipFill>
        <p:spPr bwMode="auto">
          <a:xfrm>
            <a:off x="4038600" y="1753403"/>
            <a:ext cx="5181600" cy="2603832"/>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179388" y="895350"/>
            <a:ext cx="4169731" cy="2893100"/>
          </a:xfrm>
          <a:prstGeom prst="rect">
            <a:avLst/>
          </a:prstGeom>
          <a:noFill/>
        </p:spPr>
        <p:txBody>
          <a:bodyPr wrap="none" rtlCol="0">
            <a:spAutoFit/>
          </a:bodyPr>
          <a:lstStyle/>
          <a:p>
            <a:r>
              <a:rPr lang="en-US" sz="1400" b="1" dirty="0"/>
              <a:t>Applicability:                                   </a:t>
            </a:r>
          </a:p>
          <a:p>
            <a:endParaRPr lang="en-US" sz="1400" b="1" dirty="0"/>
          </a:p>
          <a:p>
            <a:endParaRPr lang="en-US" sz="1400" b="1" dirty="0"/>
          </a:p>
          <a:p>
            <a:endParaRPr lang="en-US" sz="1400" b="1" dirty="0"/>
          </a:p>
          <a:p>
            <a:endParaRPr lang="en-US" sz="1400" b="1" dirty="0"/>
          </a:p>
          <a:p>
            <a:endParaRPr lang="en-US" sz="1400" b="1" dirty="0"/>
          </a:p>
          <a:p>
            <a:r>
              <a:rPr lang="en-US" sz="1400" b="1" dirty="0"/>
              <a:t>Health/environmental aspects:                            </a:t>
            </a:r>
          </a:p>
          <a:p>
            <a:endParaRPr lang="en-US" sz="1400" b="1" dirty="0"/>
          </a:p>
          <a:p>
            <a:endParaRPr lang="en-US" sz="1400" b="1" dirty="0"/>
          </a:p>
          <a:p>
            <a:endParaRPr lang="en-US" sz="1400" b="1" dirty="0"/>
          </a:p>
          <a:p>
            <a:endParaRPr lang="en-US" sz="1400" b="1" dirty="0"/>
          </a:p>
          <a:p>
            <a:endParaRPr lang="en-US" sz="1400" b="1" dirty="0"/>
          </a:p>
          <a:p>
            <a:r>
              <a:rPr lang="en-US" sz="1400" b="1" dirty="0"/>
              <a:t>Advantages/disadvantages:</a:t>
            </a:r>
            <a:endParaRPr lang="de-CH" sz="1400" b="1" dirty="0"/>
          </a:p>
        </p:txBody>
      </p:sp>
      <p:pic>
        <p:nvPicPr>
          <p:cNvPr id="3" name="Picture 2"/>
          <p:cNvPicPr>
            <a:picLocks noChangeAspect="1"/>
          </p:cNvPicPr>
          <p:nvPr/>
        </p:nvPicPr>
        <p:blipFill>
          <a:blip r:embed="rId3"/>
          <a:stretch>
            <a:fillRect/>
          </a:stretch>
        </p:blipFill>
        <p:spPr>
          <a:xfrm>
            <a:off x="5105400" y="93322"/>
            <a:ext cx="3889038" cy="1284971"/>
          </a:xfrm>
          <a:prstGeom prst="rect">
            <a:avLst/>
          </a:prstGeom>
        </p:spPr>
      </p:pic>
      <p:sp>
        <p:nvSpPr>
          <p:cNvPr id="10"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37</a:t>
            </a:fld>
            <a:endParaRPr lang="de-DE" sz="1050" dirty="0"/>
          </a:p>
        </p:txBody>
      </p:sp>
    </p:spTree>
    <p:extLst>
      <p:ext uri="{BB962C8B-B14F-4D97-AF65-F5344CB8AC3E}">
        <p14:creationId xmlns:p14="http://schemas.microsoft.com/office/powerpoint/2010/main" val="716065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T.2.4 Slow sand filtration</a:t>
            </a:r>
            <a:endParaRPr lang="de-CH" dirty="0">
              <a:solidFill>
                <a:schemeClr val="bg1"/>
              </a:solidFill>
            </a:endParaRPr>
          </a:p>
        </p:txBody>
      </p:sp>
      <p:sp>
        <p:nvSpPr>
          <p:cNvPr id="4" name="TextBox 3"/>
          <p:cNvSpPr txBox="1"/>
          <p:nvPr/>
        </p:nvSpPr>
        <p:spPr>
          <a:xfrm>
            <a:off x="77404" y="895350"/>
            <a:ext cx="8741239" cy="307777"/>
          </a:xfrm>
          <a:prstGeom prst="rect">
            <a:avLst/>
          </a:prstGeom>
          <a:noFill/>
        </p:spPr>
        <p:txBody>
          <a:bodyPr wrap="none" rtlCol="0">
            <a:spAutoFit/>
          </a:bodyPr>
          <a:lstStyle/>
          <a:p>
            <a:r>
              <a:rPr lang="en-US" sz="1400" b="1" dirty="0"/>
              <a:t>Applicability:                                       Health/environmental aspects:           Advantages/disadvantages:</a:t>
            </a:r>
            <a:endParaRPr lang="de-CH" sz="1400" b="1" dirty="0"/>
          </a:p>
        </p:txBody>
      </p:sp>
      <p:pic>
        <p:nvPicPr>
          <p:cNvPr id="8" name="Picture 7"/>
          <p:cNvPicPr>
            <a:picLocks noChangeAspect="1"/>
          </p:cNvPicPr>
          <p:nvPr/>
        </p:nvPicPr>
        <p:blipFill>
          <a:blip r:embed="rId2"/>
          <a:stretch>
            <a:fillRect/>
          </a:stretch>
        </p:blipFill>
        <p:spPr>
          <a:xfrm>
            <a:off x="6172200" y="3259674"/>
            <a:ext cx="2838233" cy="1552636"/>
          </a:xfrm>
          <a:prstGeom prst="rect">
            <a:avLst/>
          </a:prstGeom>
        </p:spPr>
      </p:pic>
      <p:sp>
        <p:nvSpPr>
          <p:cNvPr id="9"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38</a:t>
            </a:fld>
            <a:endParaRPr lang="de-DE" sz="1050" dirty="0"/>
          </a:p>
        </p:txBody>
      </p:sp>
      <p:pic>
        <p:nvPicPr>
          <p:cNvPr id="6" name="Picture 5">
            <a:extLst>
              <a:ext uri="{FF2B5EF4-FFF2-40B4-BE49-F238E27FC236}">
                <a16:creationId xmlns:a16="http://schemas.microsoft.com/office/drawing/2014/main" id="{6218B5F3-1A34-3EC0-C45D-7940DE25E243}"/>
              </a:ext>
            </a:extLst>
          </p:cNvPr>
          <p:cNvPicPr>
            <a:picLocks noChangeAspect="1"/>
          </p:cNvPicPr>
          <p:nvPr/>
        </p:nvPicPr>
        <p:blipFill>
          <a:blip r:embed="rId3"/>
          <a:stretch>
            <a:fillRect/>
          </a:stretch>
        </p:blipFill>
        <p:spPr>
          <a:xfrm>
            <a:off x="133566" y="2952750"/>
            <a:ext cx="5896161" cy="1879496"/>
          </a:xfrm>
          <a:prstGeom prst="rect">
            <a:avLst/>
          </a:prstGeom>
        </p:spPr>
      </p:pic>
    </p:spTree>
    <p:extLst>
      <p:ext uri="{BB962C8B-B14F-4D97-AF65-F5344CB8AC3E}">
        <p14:creationId xmlns:p14="http://schemas.microsoft.com/office/powerpoint/2010/main" val="3777082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512" y="1149592"/>
            <a:ext cx="8735888" cy="324000"/>
          </a:xfrm>
        </p:spPr>
        <p:txBody>
          <a:bodyPr>
            <a:normAutofit fontScale="90000"/>
          </a:bodyPr>
          <a:lstStyle/>
          <a:p>
            <a:r>
              <a:rPr lang="en-US" sz="2800" dirty="0"/>
              <a:t>Water Treatment (14’)</a:t>
            </a:r>
            <a:r>
              <a:rPr lang="en-US" sz="2000" dirty="0"/>
              <a:t> </a:t>
            </a:r>
            <a:r>
              <a:rPr lang="en-US" sz="2000" dirty="0">
                <a:hlinkClick r:id="rId3"/>
              </a:rPr>
              <a:t>https://youtu.be/lAE7YKK0TkA</a:t>
            </a:r>
            <a:br>
              <a:rPr lang="de-CH" sz="2800" b="0" dirty="0"/>
            </a:br>
            <a:endParaRPr lang="de-CH" b="0" dirty="0"/>
          </a:p>
        </p:txBody>
      </p:sp>
      <p:sp>
        <p:nvSpPr>
          <p:cNvPr id="6" name="Slide Number Placeholder 5"/>
          <p:cNvSpPr>
            <a:spLocks noGrp="1"/>
          </p:cNvSpPr>
          <p:nvPr>
            <p:ph type="sldNum" sz="quarter" idx="16"/>
          </p:nvPr>
        </p:nvSpPr>
        <p:spPr/>
        <p:txBody>
          <a:bodyPr/>
          <a:lstStyle/>
          <a:p>
            <a:fld id="{54543CB6-FA17-4D41-B947-609ACDD8DA3C}" type="slidenum">
              <a:rPr lang="de-DE" smtClean="0">
                <a:solidFill>
                  <a:schemeClr val="tx1"/>
                </a:solidFill>
              </a:rPr>
              <a:t>39</a:t>
            </a:fld>
            <a:endParaRPr lang="de-DE" dirty="0">
              <a:solidFill>
                <a:schemeClr val="tx1"/>
              </a:solidFill>
            </a:endParaRPr>
          </a:p>
        </p:txBody>
      </p:sp>
      <p:sp>
        <p:nvSpPr>
          <p:cNvPr id="10" name="Content Placeholder 1"/>
          <p:cNvSpPr txBox="1">
            <a:spLocks noGrp="1"/>
          </p:cNvSpPr>
          <p:nvPr>
            <p:ph idx="1"/>
          </p:nvPr>
        </p:nvSpPr>
        <p:spPr>
          <a:xfrm>
            <a:off x="245328" y="1581150"/>
            <a:ext cx="4326672" cy="26791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Font typeface="Arial"/>
              <a:buNone/>
            </a:pPr>
            <a:r>
              <a:rPr lang="en-US" sz="1500" dirty="0"/>
              <a:t>A description of the criteria for </a:t>
            </a:r>
            <a:r>
              <a:rPr lang="en-US" sz="1500" b="1" dirty="0">
                <a:solidFill>
                  <a:schemeClr val="accent2">
                    <a:lumMod val="75000"/>
                  </a:schemeClr>
                </a:solidFill>
              </a:rPr>
              <a:t>selecting water treatment technologies</a:t>
            </a:r>
            <a:r>
              <a:rPr lang="en-US" sz="1500" dirty="0"/>
              <a:t>, with the advantages and disadvantages of the main categories of treatment:</a:t>
            </a:r>
          </a:p>
          <a:p>
            <a:pPr>
              <a:buFontTx/>
              <a:buChar char="-"/>
            </a:pPr>
            <a:r>
              <a:rPr lang="de-CH" sz="1500" dirty="0" err="1"/>
              <a:t>Clarification</a:t>
            </a:r>
            <a:r>
              <a:rPr lang="de-CH" sz="1500" dirty="0"/>
              <a:t> </a:t>
            </a:r>
            <a:r>
              <a:rPr lang="de-CH" sz="1500" dirty="0" err="1"/>
              <a:t>methods</a:t>
            </a:r>
            <a:endParaRPr lang="de-CH" sz="1500" dirty="0"/>
          </a:p>
          <a:p>
            <a:pPr>
              <a:buFontTx/>
              <a:buChar char="-"/>
            </a:pPr>
            <a:r>
              <a:rPr lang="de-CH" sz="1500" dirty="0" err="1"/>
              <a:t>Removal</a:t>
            </a:r>
            <a:r>
              <a:rPr lang="de-CH" sz="1500" dirty="0"/>
              <a:t> of </a:t>
            </a:r>
            <a:r>
              <a:rPr lang="de-CH" sz="1500" dirty="0" err="1"/>
              <a:t>microorganisms</a:t>
            </a:r>
            <a:endParaRPr lang="de-CH" sz="1500" dirty="0"/>
          </a:p>
          <a:p>
            <a:pPr>
              <a:buFontTx/>
              <a:buChar char="-"/>
            </a:pPr>
            <a:r>
              <a:rPr lang="de-CH" sz="1500" dirty="0"/>
              <a:t>Treatments of </a:t>
            </a:r>
            <a:r>
              <a:rPr lang="de-CH" sz="1500" dirty="0" err="1"/>
              <a:t>geogenic</a:t>
            </a:r>
            <a:r>
              <a:rPr lang="de-CH" sz="1500" dirty="0"/>
              <a:t> </a:t>
            </a:r>
            <a:r>
              <a:rPr lang="de-CH" sz="1500" dirty="0" err="1"/>
              <a:t>contaminants</a:t>
            </a:r>
            <a:endParaRPr lang="de-CH" sz="1500" dirty="0"/>
          </a:p>
          <a:p>
            <a:pPr>
              <a:buFontTx/>
              <a:buChar char="-"/>
            </a:pPr>
            <a:r>
              <a:rPr lang="de-CH" sz="1500" dirty="0"/>
              <a:t>Treatments of </a:t>
            </a:r>
            <a:r>
              <a:rPr lang="de-CH" sz="1500" dirty="0" err="1"/>
              <a:t>organic</a:t>
            </a:r>
            <a:r>
              <a:rPr lang="de-CH" sz="1500" dirty="0"/>
              <a:t> and </a:t>
            </a:r>
            <a:r>
              <a:rPr lang="de-CH" sz="1500" dirty="0" err="1"/>
              <a:t>inorganic</a:t>
            </a:r>
            <a:r>
              <a:rPr lang="de-CH" sz="1500" dirty="0"/>
              <a:t> </a:t>
            </a:r>
            <a:r>
              <a:rPr lang="de-CH" sz="1500" dirty="0" err="1"/>
              <a:t>contaminants</a:t>
            </a:r>
            <a:endParaRPr lang="de-CH" sz="1500" dirty="0"/>
          </a:p>
          <a:p>
            <a:pPr>
              <a:buFontTx/>
              <a:buChar char="-"/>
            </a:pPr>
            <a:r>
              <a:rPr lang="en-US" sz="1500" dirty="0"/>
              <a:t>Desalination</a:t>
            </a:r>
            <a:endParaRPr lang="de-CH" sz="1500" dirty="0"/>
          </a:p>
        </p:txBody>
      </p:sp>
      <p:sp>
        <p:nvSpPr>
          <p:cNvPr id="7" name="TextBox 6"/>
          <p:cNvSpPr txBox="1"/>
          <p:nvPr/>
        </p:nvSpPr>
        <p:spPr>
          <a:xfrm>
            <a:off x="245328" y="283660"/>
            <a:ext cx="5514392" cy="461665"/>
          </a:xfrm>
          <a:prstGeom prst="rect">
            <a:avLst/>
          </a:prstGeom>
          <a:noFill/>
        </p:spPr>
        <p:txBody>
          <a:bodyPr wrap="square" rtlCol="0">
            <a:spAutoFit/>
          </a:bodyPr>
          <a:lstStyle/>
          <a:p>
            <a:r>
              <a:rPr lang="en-US" sz="2400" b="1" dirty="0">
                <a:solidFill>
                  <a:schemeClr val="bg1"/>
                </a:solidFill>
                <a:latin typeface="Arial Unicode MS"/>
              </a:rPr>
              <a:t>Optional viewing</a:t>
            </a:r>
          </a:p>
        </p:txBody>
      </p:sp>
      <p:pic>
        <p:nvPicPr>
          <p:cNvPr id="8" name="Content Placeholder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1999" y="1750017"/>
            <a:ext cx="4305659" cy="2421933"/>
          </a:xfrm>
          <a:prstGeom prst="rect">
            <a:avLst/>
          </a:prstGeom>
        </p:spPr>
      </p:pic>
    </p:spTree>
    <p:extLst>
      <p:ext uri="{BB962C8B-B14F-4D97-AF65-F5344CB8AC3E}">
        <p14:creationId xmlns:p14="http://schemas.microsoft.com/office/powerpoint/2010/main" val="3856810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18066"/>
            <a:ext cx="8640000" cy="3258684"/>
          </a:xfrm>
        </p:spPr>
        <p:txBody>
          <a:bodyPr>
            <a:normAutofit lnSpcReduction="10000"/>
          </a:bodyPr>
          <a:lstStyle/>
          <a:p>
            <a:pPr marL="0" lvl="0" indent="0">
              <a:buNone/>
            </a:pPr>
            <a:r>
              <a:rPr lang="en-US" b="1" dirty="0"/>
              <a:t>By the end of the class, you’ll be able to:</a:t>
            </a:r>
          </a:p>
          <a:p>
            <a:pPr marL="0" lvl="0" indent="0">
              <a:buNone/>
            </a:pPr>
            <a:endParaRPr lang="en-US" dirty="0"/>
          </a:p>
          <a:p>
            <a:pPr lvl="0">
              <a:buFont typeface="+mj-lt"/>
              <a:buAutoNum type="arabicPeriod"/>
            </a:pPr>
            <a:r>
              <a:rPr lang="en-US" dirty="0"/>
              <a:t>Understand the objectives and structure of the </a:t>
            </a:r>
            <a:r>
              <a:rPr lang="en-US" b="1" dirty="0">
                <a:solidFill>
                  <a:schemeClr val="accent6"/>
                </a:solidFill>
              </a:rPr>
              <a:t>Water Compendium</a:t>
            </a:r>
          </a:p>
          <a:p>
            <a:pPr lvl="0">
              <a:buFont typeface="+mj-lt"/>
              <a:buAutoNum type="arabicPeriod"/>
            </a:pPr>
            <a:endParaRPr lang="en-US" dirty="0"/>
          </a:p>
          <a:p>
            <a:pPr lvl="0">
              <a:buFont typeface="+mj-lt"/>
              <a:buAutoNum type="arabicPeriod"/>
            </a:pPr>
            <a:r>
              <a:rPr lang="en-US" dirty="0"/>
              <a:t>Recognize the six functional groups from source to consumer</a:t>
            </a:r>
          </a:p>
          <a:p>
            <a:pPr lvl="0">
              <a:buFont typeface="+mj-lt"/>
              <a:buAutoNum type="arabicPeriod"/>
            </a:pPr>
            <a:endParaRPr lang="en-US" dirty="0"/>
          </a:p>
          <a:p>
            <a:pPr>
              <a:buFont typeface="+mj-lt"/>
              <a:buAutoNum type="arabicPeriod"/>
            </a:pPr>
            <a:r>
              <a:rPr lang="en-US" dirty="0"/>
              <a:t>Describe the advantages and drawbacks of (a selection) of water supply technologies</a:t>
            </a:r>
          </a:p>
          <a:p>
            <a:pPr lvl="0">
              <a:buFont typeface="+mj-lt"/>
              <a:buAutoNum type="arabicPeriod"/>
            </a:pPr>
            <a:endParaRPr lang="en-US" dirty="0"/>
          </a:p>
          <a:p>
            <a:pPr lvl="0">
              <a:buFont typeface="+mj-lt"/>
              <a:buAutoNum type="arabicPeriod"/>
            </a:pPr>
            <a:r>
              <a:rPr lang="en-US" dirty="0"/>
              <a:t>Illustrate a system template for a ‘real world’ scenario</a:t>
            </a:r>
          </a:p>
          <a:p>
            <a:pPr lvl="0"/>
            <a:endParaRPr lang="en-US" dirty="0"/>
          </a:p>
          <a:p>
            <a:pPr lvl="0"/>
            <a:endParaRPr lang="en-US" dirty="0"/>
          </a:p>
          <a:p>
            <a:pPr marL="0" indent="0">
              <a:buNone/>
            </a:pPr>
            <a:endParaRPr lang="de-CH" sz="2000" dirty="0"/>
          </a:p>
        </p:txBody>
      </p:sp>
      <p:sp>
        <p:nvSpPr>
          <p:cNvPr id="4" name="Title 3"/>
          <p:cNvSpPr>
            <a:spLocks noGrp="1"/>
          </p:cNvSpPr>
          <p:nvPr>
            <p:ph type="title"/>
          </p:nvPr>
        </p:nvSpPr>
        <p:spPr>
          <a:xfrm>
            <a:off x="304800" y="285750"/>
            <a:ext cx="7200000" cy="324000"/>
          </a:xfrm>
        </p:spPr>
        <p:txBody>
          <a:bodyPr>
            <a:noAutofit/>
          </a:bodyPr>
          <a:lstStyle/>
          <a:p>
            <a:r>
              <a:rPr lang="en-US" sz="2400" dirty="0">
                <a:solidFill>
                  <a:schemeClr val="bg1"/>
                </a:solidFill>
              </a:rPr>
              <a:t>Learning objectives</a:t>
            </a:r>
            <a:endParaRPr lang="de-CH" sz="2400" dirty="0">
              <a:solidFill>
                <a:schemeClr val="bg1"/>
              </a:solidFill>
            </a:endParaRPr>
          </a:p>
        </p:txBody>
      </p:sp>
      <p:sp>
        <p:nvSpPr>
          <p:cNvPr id="5" name="Slide Number Placeholder 1">
            <a:extLst>
              <a:ext uri="{FF2B5EF4-FFF2-40B4-BE49-F238E27FC236}">
                <a16:creationId xmlns:a16="http://schemas.microsoft.com/office/drawing/2014/main" id="{A807FF1B-34E8-9A6E-895F-41E9BFFA67E1}"/>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4</a:t>
            </a:fld>
            <a:endParaRPr lang="de-DE" sz="1050" dirty="0"/>
          </a:p>
        </p:txBody>
      </p:sp>
    </p:spTree>
    <p:extLst>
      <p:ext uri="{BB962C8B-B14F-4D97-AF65-F5344CB8AC3E}">
        <p14:creationId xmlns:p14="http://schemas.microsoft.com/office/powerpoint/2010/main" val="3694876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DISTRIBUTION AND TRANSPORT</a:t>
            </a:r>
            <a:endParaRPr lang="de-CH" dirty="0">
              <a:solidFill>
                <a:schemeClr val="bg1"/>
              </a:solidFill>
            </a:endParaRPr>
          </a:p>
        </p:txBody>
      </p:sp>
      <p:sp>
        <p:nvSpPr>
          <p:cNvPr id="5" name="Rectangle 4"/>
          <p:cNvSpPr/>
          <p:nvPr/>
        </p:nvSpPr>
        <p:spPr>
          <a:xfrm>
            <a:off x="304800" y="1428750"/>
            <a:ext cx="4572000" cy="3316805"/>
          </a:xfrm>
          <a:prstGeom prst="rect">
            <a:avLst/>
          </a:prstGeom>
        </p:spPr>
        <p:txBody>
          <a:bodyPr>
            <a:spAutoFit/>
          </a:bodyPr>
          <a:lstStyle/>
          <a:p>
            <a:pPr>
              <a:lnSpc>
                <a:spcPct val="120000"/>
              </a:lnSpc>
              <a:spcBef>
                <a:spcPts val="600"/>
              </a:spcBef>
              <a:spcAft>
                <a:spcPts val="800"/>
              </a:spcAft>
            </a:pPr>
            <a:r>
              <a:rPr lang="en-US" b="1" dirty="0">
                <a:solidFill>
                  <a:srgbClr val="00B0F0"/>
                </a:solidFill>
                <a:latin typeface="Arial" panose="020B0604020202020204" pitchFamily="34" charset="0"/>
                <a:ea typeface="MS Mincho"/>
                <a:cs typeface="Times New Roman" panose="02020603050405020304" pitchFamily="18" charset="0"/>
              </a:rPr>
              <a:t>D.1 Jerry cans</a:t>
            </a:r>
            <a:endParaRPr lang="de-CH" dirty="0">
              <a:solidFill>
                <a:srgbClr val="00B0F0"/>
              </a:solidFill>
              <a:latin typeface="Arial" panose="020B0604020202020204" pitchFamily="34" charset="0"/>
              <a:ea typeface="MS Mincho"/>
              <a:cs typeface="Times New Roman" panose="02020603050405020304" pitchFamily="18" charset="0"/>
            </a:endParaRPr>
          </a:p>
          <a:p>
            <a:pPr>
              <a:lnSpc>
                <a:spcPct val="120000"/>
              </a:lnSpc>
              <a:spcBef>
                <a:spcPts val="600"/>
              </a:spcBef>
              <a:spcAft>
                <a:spcPts val="800"/>
              </a:spcAft>
            </a:pPr>
            <a:r>
              <a:rPr lang="en-US" b="1" dirty="0">
                <a:solidFill>
                  <a:srgbClr val="00B0F0"/>
                </a:solidFill>
                <a:latin typeface="Arial" panose="020B0604020202020204" pitchFamily="34" charset="0"/>
                <a:ea typeface="MS Mincho"/>
                <a:cs typeface="Times New Roman" panose="02020603050405020304" pitchFamily="18" charset="0"/>
              </a:rPr>
              <a:t>D.2 Water vendors (carts and trucks)</a:t>
            </a:r>
            <a:endParaRPr lang="de-CH" dirty="0">
              <a:solidFill>
                <a:srgbClr val="00B0F0"/>
              </a:solidFill>
              <a:latin typeface="Arial" panose="020B0604020202020204" pitchFamily="34" charset="0"/>
              <a:ea typeface="MS Mincho"/>
              <a:cs typeface="Times New Roman" panose="02020603050405020304" pitchFamily="18" charset="0"/>
            </a:endParaRPr>
          </a:p>
          <a:p>
            <a:pPr>
              <a:lnSpc>
                <a:spcPct val="120000"/>
              </a:lnSpc>
              <a:spcBef>
                <a:spcPts val="600"/>
              </a:spcBef>
              <a:spcAft>
                <a:spcPts val="800"/>
              </a:spcAft>
            </a:pPr>
            <a:r>
              <a:rPr lang="en-US" b="1" dirty="0">
                <a:solidFill>
                  <a:srgbClr val="00B0F0"/>
                </a:solidFill>
                <a:latin typeface="Arial" panose="020B0604020202020204" pitchFamily="34" charset="0"/>
                <a:ea typeface="MS Mincho"/>
                <a:cs typeface="Times New Roman" panose="02020603050405020304" pitchFamily="18" charset="0"/>
              </a:rPr>
              <a:t>D.3 Water kiosks</a:t>
            </a:r>
            <a:endParaRPr lang="de-CH" dirty="0">
              <a:solidFill>
                <a:srgbClr val="00B0F0"/>
              </a:solidFill>
              <a:latin typeface="Arial" panose="020B0604020202020204" pitchFamily="34" charset="0"/>
              <a:ea typeface="MS Mincho"/>
              <a:cs typeface="Times New Roman" panose="02020603050405020304" pitchFamily="18" charset="0"/>
            </a:endParaRPr>
          </a:p>
          <a:p>
            <a:pPr>
              <a:lnSpc>
                <a:spcPct val="120000"/>
              </a:lnSpc>
              <a:spcBef>
                <a:spcPts val="600"/>
              </a:spcBef>
              <a:spcAft>
                <a:spcPts val="800"/>
              </a:spcAft>
            </a:pPr>
            <a:r>
              <a:rPr lang="en-US" b="1" dirty="0">
                <a:solidFill>
                  <a:srgbClr val="00B0F0"/>
                </a:solidFill>
                <a:latin typeface="Arial" panose="020B0604020202020204" pitchFamily="34" charset="0"/>
                <a:ea typeface="MS Mincho"/>
                <a:cs typeface="Times New Roman" panose="02020603050405020304" pitchFamily="18" charset="0"/>
              </a:rPr>
              <a:t>D.4 Small public and community distribution systems</a:t>
            </a:r>
            <a:endParaRPr lang="de-CH" dirty="0">
              <a:solidFill>
                <a:srgbClr val="00B0F0"/>
              </a:solidFill>
              <a:latin typeface="Arial" panose="020B0604020202020204" pitchFamily="34" charset="0"/>
              <a:ea typeface="MS Mincho"/>
              <a:cs typeface="Times New Roman" panose="02020603050405020304" pitchFamily="18" charset="0"/>
            </a:endParaRPr>
          </a:p>
          <a:p>
            <a:pPr>
              <a:lnSpc>
                <a:spcPct val="120000"/>
              </a:lnSpc>
              <a:spcBef>
                <a:spcPts val="600"/>
              </a:spcBef>
              <a:spcAft>
                <a:spcPts val="800"/>
              </a:spcAft>
            </a:pPr>
            <a:r>
              <a:rPr lang="en-US" b="1" dirty="0">
                <a:solidFill>
                  <a:srgbClr val="00B0F0"/>
                </a:solidFill>
                <a:latin typeface="Arial" panose="020B0604020202020204" pitchFamily="34" charset="0"/>
                <a:ea typeface="MS Mincho"/>
                <a:cs typeface="Times New Roman" panose="02020603050405020304" pitchFamily="18" charset="0"/>
              </a:rPr>
              <a:t>D.5 Centralized distribution systems</a:t>
            </a:r>
            <a:endParaRPr lang="de-CH" dirty="0">
              <a:solidFill>
                <a:srgbClr val="00B0F0"/>
              </a:solidFill>
              <a:latin typeface="Arial" panose="020B0604020202020204" pitchFamily="34" charset="0"/>
              <a:ea typeface="MS Mincho"/>
              <a:cs typeface="Times New Roman" panose="02020603050405020304" pitchFamily="18" charset="0"/>
            </a:endParaRPr>
          </a:p>
          <a:p>
            <a:pPr>
              <a:lnSpc>
                <a:spcPct val="120000"/>
              </a:lnSpc>
              <a:spcBef>
                <a:spcPts val="600"/>
              </a:spcBef>
              <a:spcAft>
                <a:spcPts val="800"/>
              </a:spcAft>
            </a:pPr>
            <a:r>
              <a:rPr lang="en-US" b="1" dirty="0">
                <a:solidFill>
                  <a:srgbClr val="00B0F0"/>
                </a:solidFill>
                <a:latin typeface="Arial" panose="020B0604020202020204" pitchFamily="34" charset="0"/>
                <a:ea typeface="MS Mincho"/>
                <a:cs typeface="Times New Roman" panose="02020603050405020304" pitchFamily="18" charset="0"/>
              </a:rPr>
              <a:t>D.6 Storage tanks and reservoirs</a:t>
            </a:r>
            <a:endParaRPr lang="de-CH" dirty="0">
              <a:solidFill>
                <a:srgbClr val="00B0F0"/>
              </a:solidFill>
              <a:latin typeface="Arial" panose="020B0604020202020204" pitchFamily="34" charset="0"/>
              <a:ea typeface="MS Mincho"/>
              <a:cs typeface="Times New Roman" panose="02020603050405020304" pitchFamily="18" charset="0"/>
            </a:endParaRPr>
          </a:p>
        </p:txBody>
      </p:sp>
      <p:sp>
        <p:nvSpPr>
          <p:cNvPr id="4" name="Rounded Rectangle 3"/>
          <p:cNvSpPr/>
          <p:nvPr/>
        </p:nvSpPr>
        <p:spPr>
          <a:xfrm>
            <a:off x="274982" y="1432737"/>
            <a:ext cx="2773017" cy="381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Rounded Rectangle 5"/>
          <p:cNvSpPr/>
          <p:nvPr/>
        </p:nvSpPr>
        <p:spPr>
          <a:xfrm>
            <a:off x="274982" y="2950609"/>
            <a:ext cx="3916018" cy="76414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111"/>
          <p:cNvPicPr/>
          <p:nvPr/>
        </p:nvPicPr>
        <p:blipFill rotWithShape="1">
          <a:blip r:embed="rId2" cstate="print">
            <a:extLst>
              <a:ext uri="{28A0092B-C50C-407E-A947-70E740481C1C}">
                <a14:useLocalDpi xmlns:a14="http://schemas.microsoft.com/office/drawing/2010/main"/>
              </a:ext>
            </a:extLst>
          </a:blip>
          <a:srcRect/>
          <a:stretch/>
        </p:blipFill>
        <p:spPr bwMode="auto">
          <a:xfrm>
            <a:off x="4572000" y="2072176"/>
            <a:ext cx="4108450" cy="2682159"/>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3"/>
          <a:stretch>
            <a:fillRect/>
          </a:stretch>
        </p:blipFill>
        <p:spPr>
          <a:xfrm>
            <a:off x="5715000" y="150263"/>
            <a:ext cx="3310799" cy="1066800"/>
          </a:xfrm>
          <a:prstGeom prst="rect">
            <a:avLst/>
          </a:prstGeom>
        </p:spPr>
      </p:pic>
      <p:sp>
        <p:nvSpPr>
          <p:cNvPr id="8"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40</a:t>
            </a:fld>
            <a:endParaRPr lang="de-DE" sz="1050" dirty="0"/>
          </a:p>
        </p:txBody>
      </p:sp>
    </p:spTree>
    <p:extLst>
      <p:ext uri="{BB962C8B-B14F-4D97-AF65-F5344CB8AC3E}">
        <p14:creationId xmlns:p14="http://schemas.microsoft.com/office/powerpoint/2010/main" val="138070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D.1 Jerry cans</a:t>
            </a:r>
            <a:endParaRPr lang="de-CH" dirty="0">
              <a:solidFill>
                <a:schemeClr val="bg1"/>
              </a:solidFill>
            </a:endParaRPr>
          </a:p>
        </p:txBody>
      </p:sp>
      <p:pic>
        <p:nvPicPr>
          <p:cNvPr id="4" name="Grafik 107"/>
          <p:cNvPicPr/>
          <p:nvPr/>
        </p:nvPicPr>
        <p:blipFill rotWithShape="1">
          <a:blip r:embed="rId2" cstate="print">
            <a:extLst>
              <a:ext uri="{28A0092B-C50C-407E-A947-70E740481C1C}">
                <a14:useLocalDpi xmlns:a14="http://schemas.microsoft.com/office/drawing/2010/main"/>
              </a:ext>
            </a:extLst>
          </a:blip>
          <a:srcRect/>
          <a:stretch/>
        </p:blipFill>
        <p:spPr bwMode="auto">
          <a:xfrm>
            <a:off x="5257800" y="1463580"/>
            <a:ext cx="2253615" cy="3276600"/>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189990" y="895350"/>
            <a:ext cx="4169731" cy="2677656"/>
          </a:xfrm>
          <a:prstGeom prst="rect">
            <a:avLst/>
          </a:prstGeom>
          <a:noFill/>
        </p:spPr>
        <p:txBody>
          <a:bodyPr wrap="none" rtlCol="0">
            <a:spAutoFit/>
          </a:bodyPr>
          <a:lstStyle/>
          <a:p>
            <a:r>
              <a:rPr lang="en-US" sz="1400" b="1" dirty="0"/>
              <a:t>Applicability:                                   </a:t>
            </a:r>
          </a:p>
          <a:p>
            <a:endParaRPr lang="en-US" sz="1400" b="1" dirty="0"/>
          </a:p>
          <a:p>
            <a:endParaRPr lang="en-US" sz="1400" b="1" dirty="0"/>
          </a:p>
          <a:p>
            <a:endParaRPr lang="en-US" sz="1400" b="1" dirty="0"/>
          </a:p>
          <a:p>
            <a:endParaRPr lang="en-US" sz="1400" b="1" dirty="0"/>
          </a:p>
          <a:p>
            <a:endParaRPr lang="en-US" sz="1400" b="1" dirty="0"/>
          </a:p>
          <a:p>
            <a:r>
              <a:rPr lang="en-US" sz="1400" b="1" dirty="0"/>
              <a:t>Health/environmental aspects:                            </a:t>
            </a:r>
          </a:p>
          <a:p>
            <a:endParaRPr lang="en-US" sz="1400" b="1" dirty="0"/>
          </a:p>
          <a:p>
            <a:endParaRPr lang="en-US" sz="1400" b="1" dirty="0"/>
          </a:p>
          <a:p>
            <a:endParaRPr lang="en-US" sz="1400" b="1" dirty="0"/>
          </a:p>
          <a:p>
            <a:endParaRPr lang="en-US" sz="1400" b="1" dirty="0"/>
          </a:p>
          <a:p>
            <a:r>
              <a:rPr lang="en-US" sz="1400" b="1" dirty="0"/>
              <a:t>Advantages/disadvantages:</a:t>
            </a:r>
            <a:endParaRPr lang="de-CH" sz="1400" b="1" dirty="0"/>
          </a:p>
        </p:txBody>
      </p:sp>
      <p:pic>
        <p:nvPicPr>
          <p:cNvPr id="3" name="Picture 2"/>
          <p:cNvPicPr>
            <a:picLocks noChangeAspect="1"/>
          </p:cNvPicPr>
          <p:nvPr/>
        </p:nvPicPr>
        <p:blipFill>
          <a:blip r:embed="rId3"/>
          <a:stretch>
            <a:fillRect/>
          </a:stretch>
        </p:blipFill>
        <p:spPr>
          <a:xfrm>
            <a:off x="5072365" y="142294"/>
            <a:ext cx="3901653" cy="1134055"/>
          </a:xfrm>
          <a:prstGeom prst="rect">
            <a:avLst/>
          </a:prstGeom>
        </p:spPr>
      </p:pic>
      <p:sp>
        <p:nvSpPr>
          <p:cNvPr id="9"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41</a:t>
            </a:fld>
            <a:endParaRPr lang="de-DE" sz="1050" dirty="0"/>
          </a:p>
        </p:txBody>
      </p:sp>
    </p:spTree>
    <p:extLst>
      <p:ext uri="{BB962C8B-B14F-4D97-AF65-F5344CB8AC3E}">
        <p14:creationId xmlns:p14="http://schemas.microsoft.com/office/powerpoint/2010/main" val="3803449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85750"/>
            <a:ext cx="6069012" cy="378619"/>
          </a:xfrm>
        </p:spPr>
        <p:txBody>
          <a:bodyPr>
            <a:normAutofit fontScale="90000"/>
          </a:bodyPr>
          <a:lstStyle/>
          <a:p>
            <a:r>
              <a:rPr lang="en-US" dirty="0">
                <a:solidFill>
                  <a:schemeClr val="bg1"/>
                </a:solidFill>
              </a:rPr>
              <a:t>D.4 Small public and community distribution systems</a:t>
            </a:r>
            <a:endParaRPr lang="de-CH" dirty="0">
              <a:solidFill>
                <a:schemeClr val="bg1"/>
              </a:solidFill>
            </a:endParaRPr>
          </a:p>
        </p:txBody>
      </p:sp>
      <p:pic>
        <p:nvPicPr>
          <p:cNvPr id="3" name="Grafik 110"/>
          <p:cNvPicPr/>
          <p:nvPr/>
        </p:nvPicPr>
        <p:blipFill rotWithShape="1">
          <a:blip r:embed="rId2" cstate="print">
            <a:extLst>
              <a:ext uri="{28A0092B-C50C-407E-A947-70E740481C1C}">
                <a14:useLocalDpi xmlns:a14="http://schemas.microsoft.com/office/drawing/2010/main"/>
              </a:ext>
            </a:extLst>
          </a:blip>
          <a:srcRect/>
          <a:stretch/>
        </p:blipFill>
        <p:spPr bwMode="auto">
          <a:xfrm>
            <a:off x="76200" y="2190750"/>
            <a:ext cx="4724400" cy="2895600"/>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4876800" y="1047750"/>
            <a:ext cx="4169731" cy="2677656"/>
          </a:xfrm>
          <a:prstGeom prst="rect">
            <a:avLst/>
          </a:prstGeom>
          <a:noFill/>
        </p:spPr>
        <p:txBody>
          <a:bodyPr wrap="none" rtlCol="0">
            <a:spAutoFit/>
          </a:bodyPr>
          <a:lstStyle/>
          <a:p>
            <a:r>
              <a:rPr lang="en-US" sz="1400" b="1" dirty="0"/>
              <a:t>Applicability:                                   </a:t>
            </a:r>
          </a:p>
          <a:p>
            <a:endParaRPr lang="en-US" sz="1400" b="1" dirty="0"/>
          </a:p>
          <a:p>
            <a:endParaRPr lang="en-US" sz="1400" b="1" dirty="0"/>
          </a:p>
          <a:p>
            <a:endParaRPr lang="en-US" sz="1400" b="1" dirty="0"/>
          </a:p>
          <a:p>
            <a:endParaRPr lang="en-US" sz="1400" b="1" dirty="0"/>
          </a:p>
          <a:p>
            <a:endParaRPr lang="en-US" sz="1400" b="1" dirty="0"/>
          </a:p>
          <a:p>
            <a:r>
              <a:rPr lang="en-US" sz="1400" b="1" dirty="0"/>
              <a:t>Health/environmental aspects:                            </a:t>
            </a:r>
          </a:p>
          <a:p>
            <a:endParaRPr lang="en-US" sz="1400" b="1" dirty="0"/>
          </a:p>
          <a:p>
            <a:endParaRPr lang="en-US" sz="1400" b="1" dirty="0"/>
          </a:p>
          <a:p>
            <a:endParaRPr lang="en-US" sz="1400" b="1" dirty="0"/>
          </a:p>
          <a:p>
            <a:endParaRPr lang="en-US" sz="1400" b="1" dirty="0"/>
          </a:p>
          <a:p>
            <a:r>
              <a:rPr lang="en-US" sz="1400" b="1" dirty="0"/>
              <a:t>Advantages/disadvantages:</a:t>
            </a:r>
            <a:endParaRPr lang="de-CH" sz="1400" b="1" dirty="0"/>
          </a:p>
        </p:txBody>
      </p:sp>
      <p:pic>
        <p:nvPicPr>
          <p:cNvPr id="8" name="Picture 7"/>
          <p:cNvPicPr>
            <a:picLocks noChangeAspect="1"/>
          </p:cNvPicPr>
          <p:nvPr/>
        </p:nvPicPr>
        <p:blipFill>
          <a:blip r:embed="rId3"/>
          <a:stretch>
            <a:fillRect/>
          </a:stretch>
        </p:blipFill>
        <p:spPr>
          <a:xfrm>
            <a:off x="174484" y="1047750"/>
            <a:ext cx="3608580" cy="1066800"/>
          </a:xfrm>
          <a:prstGeom prst="rect">
            <a:avLst/>
          </a:prstGeom>
        </p:spPr>
      </p:pic>
      <p:sp>
        <p:nvSpPr>
          <p:cNvPr id="5" name="Slide Number Placeholder 1">
            <a:extLst>
              <a:ext uri="{FF2B5EF4-FFF2-40B4-BE49-F238E27FC236}">
                <a16:creationId xmlns:a16="http://schemas.microsoft.com/office/drawing/2014/main" id="{5FCB497A-D6A1-BDA3-A102-74DA028C9153}"/>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42</a:t>
            </a:fld>
            <a:endParaRPr lang="de-DE" sz="1050" dirty="0"/>
          </a:p>
        </p:txBody>
      </p:sp>
    </p:spTree>
    <p:extLst>
      <p:ext uri="{BB962C8B-B14F-4D97-AF65-F5344CB8AC3E}">
        <p14:creationId xmlns:p14="http://schemas.microsoft.com/office/powerpoint/2010/main" val="1086533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USER SAFETY</a:t>
            </a:r>
            <a:endParaRPr lang="de-CH" dirty="0">
              <a:solidFill>
                <a:schemeClr val="bg1"/>
              </a:solidFill>
            </a:endParaRPr>
          </a:p>
        </p:txBody>
      </p:sp>
      <p:sp>
        <p:nvSpPr>
          <p:cNvPr id="5" name="Rectangle 4"/>
          <p:cNvSpPr/>
          <p:nvPr/>
        </p:nvSpPr>
        <p:spPr>
          <a:xfrm>
            <a:off x="304800" y="1352550"/>
            <a:ext cx="4572000" cy="2984407"/>
          </a:xfrm>
          <a:prstGeom prst="rect">
            <a:avLst/>
          </a:prstGeom>
        </p:spPr>
        <p:txBody>
          <a:bodyPr>
            <a:spAutoFit/>
          </a:bodyPr>
          <a:lstStyle/>
          <a:p>
            <a:pPr algn="just">
              <a:lnSpc>
                <a:spcPct val="120000"/>
              </a:lnSpc>
              <a:spcBef>
                <a:spcPts val="600"/>
              </a:spcBef>
              <a:spcAft>
                <a:spcPts val="800"/>
              </a:spcAft>
            </a:pPr>
            <a:r>
              <a:rPr lang="en-US" b="1" dirty="0">
                <a:solidFill>
                  <a:srgbClr val="0070C0"/>
                </a:solidFill>
                <a:latin typeface="Arial" panose="020B0604020202020204" pitchFamily="34" charset="0"/>
                <a:ea typeface="MS Mincho"/>
                <a:cs typeface="Times New Roman" panose="02020603050405020304" pitchFamily="18" charset="0"/>
              </a:rPr>
              <a:t>U.1 Safe water storage</a:t>
            </a:r>
            <a:endParaRPr lang="de-CH" dirty="0">
              <a:solidFill>
                <a:srgbClr val="0070C0"/>
              </a:solidFill>
              <a:latin typeface="Arial" panose="020B0604020202020204" pitchFamily="34" charset="0"/>
              <a:ea typeface="MS Mincho"/>
              <a:cs typeface="Times New Roman" panose="02020603050405020304" pitchFamily="18" charset="0"/>
            </a:endParaRPr>
          </a:p>
          <a:p>
            <a:pPr algn="just">
              <a:lnSpc>
                <a:spcPct val="120000"/>
              </a:lnSpc>
              <a:spcBef>
                <a:spcPts val="600"/>
              </a:spcBef>
              <a:spcAft>
                <a:spcPts val="800"/>
              </a:spcAft>
            </a:pPr>
            <a:r>
              <a:rPr lang="en-US" b="1" dirty="0">
                <a:solidFill>
                  <a:srgbClr val="0070C0"/>
                </a:solidFill>
                <a:latin typeface="Arial" panose="020B0604020202020204" pitchFamily="34" charset="0"/>
                <a:ea typeface="MS Mincho"/>
                <a:cs typeface="Times New Roman" panose="02020603050405020304" pitchFamily="18" charset="0"/>
              </a:rPr>
              <a:t>U.2 Ceramic filtration</a:t>
            </a:r>
            <a:endParaRPr lang="de-CH" dirty="0">
              <a:solidFill>
                <a:srgbClr val="0070C0"/>
              </a:solidFill>
              <a:latin typeface="Arial" panose="020B0604020202020204" pitchFamily="34" charset="0"/>
              <a:ea typeface="MS Mincho"/>
              <a:cs typeface="Times New Roman" panose="02020603050405020304" pitchFamily="18" charset="0"/>
            </a:endParaRPr>
          </a:p>
          <a:p>
            <a:pPr algn="just">
              <a:lnSpc>
                <a:spcPct val="120000"/>
              </a:lnSpc>
              <a:spcBef>
                <a:spcPts val="600"/>
              </a:spcBef>
              <a:spcAft>
                <a:spcPts val="800"/>
              </a:spcAft>
            </a:pPr>
            <a:r>
              <a:rPr lang="en-US" b="1" dirty="0">
                <a:solidFill>
                  <a:srgbClr val="0070C0"/>
                </a:solidFill>
                <a:latin typeface="Arial" panose="020B0604020202020204" pitchFamily="34" charset="0"/>
                <a:ea typeface="MS Mincho"/>
                <a:cs typeface="Times New Roman" panose="02020603050405020304" pitchFamily="18" charset="0"/>
              </a:rPr>
              <a:t>U.3 Ultrafiltration</a:t>
            </a:r>
            <a:endParaRPr lang="de-CH" dirty="0">
              <a:solidFill>
                <a:srgbClr val="0070C0"/>
              </a:solidFill>
              <a:latin typeface="Arial" panose="020B0604020202020204" pitchFamily="34" charset="0"/>
              <a:ea typeface="MS Mincho"/>
              <a:cs typeface="Times New Roman" panose="02020603050405020304" pitchFamily="18" charset="0"/>
            </a:endParaRPr>
          </a:p>
          <a:p>
            <a:pPr algn="just">
              <a:lnSpc>
                <a:spcPct val="120000"/>
              </a:lnSpc>
              <a:spcBef>
                <a:spcPts val="600"/>
              </a:spcBef>
              <a:spcAft>
                <a:spcPts val="800"/>
              </a:spcAft>
            </a:pPr>
            <a:r>
              <a:rPr lang="en-US" b="1" dirty="0">
                <a:solidFill>
                  <a:srgbClr val="0070C0"/>
                </a:solidFill>
                <a:latin typeface="Arial" panose="020B0604020202020204" pitchFamily="34" charset="0"/>
                <a:ea typeface="MS Mincho"/>
                <a:cs typeface="Times New Roman" panose="02020603050405020304" pitchFamily="18" charset="0"/>
              </a:rPr>
              <a:t>U.4 Chemical disinfection</a:t>
            </a:r>
            <a:endParaRPr lang="de-CH" dirty="0">
              <a:solidFill>
                <a:srgbClr val="0070C0"/>
              </a:solidFill>
              <a:latin typeface="Arial" panose="020B0604020202020204" pitchFamily="34" charset="0"/>
              <a:ea typeface="MS Mincho"/>
              <a:cs typeface="Times New Roman" panose="02020603050405020304" pitchFamily="18" charset="0"/>
            </a:endParaRPr>
          </a:p>
          <a:p>
            <a:pPr algn="just">
              <a:lnSpc>
                <a:spcPct val="120000"/>
              </a:lnSpc>
              <a:spcBef>
                <a:spcPts val="600"/>
              </a:spcBef>
              <a:spcAft>
                <a:spcPts val="800"/>
              </a:spcAft>
            </a:pPr>
            <a:r>
              <a:rPr lang="en-US" b="1" dirty="0">
                <a:solidFill>
                  <a:srgbClr val="0070C0"/>
                </a:solidFill>
                <a:latin typeface="Arial" panose="020B0604020202020204" pitchFamily="34" charset="0"/>
                <a:ea typeface="MS Mincho"/>
                <a:cs typeface="Times New Roman" panose="02020603050405020304" pitchFamily="18" charset="0"/>
              </a:rPr>
              <a:t>U.5 Boiling</a:t>
            </a:r>
            <a:endParaRPr lang="de-CH" dirty="0">
              <a:solidFill>
                <a:srgbClr val="0070C0"/>
              </a:solidFill>
              <a:latin typeface="Arial" panose="020B0604020202020204" pitchFamily="34" charset="0"/>
              <a:ea typeface="MS Mincho"/>
              <a:cs typeface="Times New Roman" panose="02020603050405020304" pitchFamily="18" charset="0"/>
            </a:endParaRPr>
          </a:p>
          <a:p>
            <a:pPr algn="just">
              <a:lnSpc>
                <a:spcPct val="120000"/>
              </a:lnSpc>
              <a:spcBef>
                <a:spcPts val="600"/>
              </a:spcBef>
              <a:spcAft>
                <a:spcPts val="800"/>
              </a:spcAft>
            </a:pPr>
            <a:r>
              <a:rPr lang="en-US" b="1" dirty="0">
                <a:solidFill>
                  <a:srgbClr val="0070C0"/>
                </a:solidFill>
                <a:latin typeface="Arial" panose="020B0604020202020204" pitchFamily="34" charset="0"/>
                <a:ea typeface="MS Mincho"/>
                <a:cs typeface="Times New Roman" panose="02020603050405020304" pitchFamily="18" charset="0"/>
              </a:rPr>
              <a:t>U.6 Pasteurization</a:t>
            </a:r>
          </a:p>
        </p:txBody>
      </p:sp>
      <p:sp>
        <p:nvSpPr>
          <p:cNvPr id="4" name="Rounded Rectangle 3"/>
          <p:cNvSpPr/>
          <p:nvPr/>
        </p:nvSpPr>
        <p:spPr>
          <a:xfrm>
            <a:off x="228600" y="1352550"/>
            <a:ext cx="2971800" cy="990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Rectangle 2"/>
          <p:cNvSpPr/>
          <p:nvPr/>
        </p:nvSpPr>
        <p:spPr>
          <a:xfrm>
            <a:off x="4724400" y="1847850"/>
            <a:ext cx="3505200" cy="2472472"/>
          </a:xfrm>
          <a:prstGeom prst="rect">
            <a:avLst/>
          </a:prstGeom>
        </p:spPr>
        <p:txBody>
          <a:bodyPr wrap="square">
            <a:spAutoFit/>
          </a:bodyPr>
          <a:lstStyle/>
          <a:p>
            <a:pPr algn="just">
              <a:lnSpc>
                <a:spcPct val="120000"/>
              </a:lnSpc>
              <a:spcBef>
                <a:spcPts val="600"/>
              </a:spcBef>
              <a:spcAft>
                <a:spcPts val="800"/>
              </a:spcAft>
            </a:pPr>
            <a:r>
              <a:rPr lang="en-US" b="1" dirty="0">
                <a:solidFill>
                  <a:srgbClr val="0070C0"/>
                </a:solidFill>
                <a:latin typeface="Arial" panose="020B0604020202020204" pitchFamily="34" charset="0"/>
                <a:ea typeface="MS Mincho"/>
                <a:cs typeface="Times New Roman" panose="02020603050405020304" pitchFamily="18" charset="0"/>
              </a:rPr>
              <a:t>U.7 </a:t>
            </a:r>
            <a:r>
              <a:rPr lang="en-US" b="1" dirty="0" err="1">
                <a:solidFill>
                  <a:srgbClr val="0070C0"/>
                </a:solidFill>
                <a:latin typeface="Arial" panose="020B0604020202020204" pitchFamily="34" charset="0"/>
                <a:ea typeface="MS Mincho"/>
                <a:cs typeface="Times New Roman" panose="02020603050405020304" pitchFamily="18" charset="0"/>
              </a:rPr>
              <a:t>Biosand</a:t>
            </a:r>
            <a:r>
              <a:rPr lang="en-US" b="1" dirty="0">
                <a:solidFill>
                  <a:srgbClr val="0070C0"/>
                </a:solidFill>
                <a:latin typeface="Arial" panose="020B0604020202020204" pitchFamily="34" charset="0"/>
                <a:ea typeface="MS Mincho"/>
                <a:cs typeface="Times New Roman" panose="02020603050405020304" pitchFamily="18" charset="0"/>
              </a:rPr>
              <a:t> filtration</a:t>
            </a:r>
          </a:p>
          <a:p>
            <a:pPr algn="just">
              <a:lnSpc>
                <a:spcPct val="120000"/>
              </a:lnSpc>
              <a:spcBef>
                <a:spcPts val="600"/>
              </a:spcBef>
              <a:spcAft>
                <a:spcPts val="800"/>
              </a:spcAft>
            </a:pPr>
            <a:r>
              <a:rPr lang="en-US" b="1" dirty="0">
                <a:solidFill>
                  <a:srgbClr val="0070C0"/>
                </a:solidFill>
                <a:latin typeface="Arial" panose="020B0604020202020204" pitchFamily="34" charset="0"/>
                <a:ea typeface="MS Mincho"/>
                <a:cs typeface="Times New Roman" panose="02020603050405020304" pitchFamily="18" charset="0"/>
              </a:rPr>
              <a:t>U.8 UV light disinfection</a:t>
            </a:r>
          </a:p>
          <a:p>
            <a:pPr algn="just">
              <a:lnSpc>
                <a:spcPct val="120000"/>
              </a:lnSpc>
              <a:spcBef>
                <a:spcPts val="600"/>
              </a:spcBef>
              <a:spcAft>
                <a:spcPts val="800"/>
              </a:spcAft>
            </a:pPr>
            <a:r>
              <a:rPr lang="en-US" b="1" dirty="0">
                <a:solidFill>
                  <a:srgbClr val="0070C0"/>
                </a:solidFill>
                <a:latin typeface="Arial" panose="020B0604020202020204" pitchFamily="34" charset="0"/>
                <a:ea typeface="MS Mincho"/>
                <a:cs typeface="Times New Roman" panose="02020603050405020304" pitchFamily="18" charset="0"/>
              </a:rPr>
              <a:t>U.9 Solar water disinfection</a:t>
            </a:r>
          </a:p>
          <a:p>
            <a:pPr algn="just">
              <a:lnSpc>
                <a:spcPct val="120000"/>
              </a:lnSpc>
              <a:spcBef>
                <a:spcPts val="600"/>
              </a:spcBef>
              <a:spcAft>
                <a:spcPts val="800"/>
              </a:spcAft>
            </a:pPr>
            <a:r>
              <a:rPr lang="en-US" b="1" dirty="0">
                <a:solidFill>
                  <a:srgbClr val="0070C0"/>
                </a:solidFill>
                <a:latin typeface="Arial" panose="020B0604020202020204" pitchFamily="34" charset="0"/>
                <a:ea typeface="MS Mincho"/>
                <a:cs typeface="Times New Roman" panose="02020603050405020304" pitchFamily="18" charset="0"/>
              </a:rPr>
              <a:t>U.10 Fluoride removal filters</a:t>
            </a:r>
          </a:p>
          <a:p>
            <a:pPr algn="just">
              <a:lnSpc>
                <a:spcPct val="120000"/>
              </a:lnSpc>
              <a:spcBef>
                <a:spcPts val="600"/>
              </a:spcBef>
              <a:spcAft>
                <a:spcPts val="800"/>
              </a:spcAft>
            </a:pPr>
            <a:r>
              <a:rPr lang="en-US" b="1" dirty="0">
                <a:solidFill>
                  <a:srgbClr val="0070C0"/>
                </a:solidFill>
                <a:latin typeface="Arial" panose="020B0604020202020204" pitchFamily="34" charset="0"/>
                <a:ea typeface="MS Mincho"/>
                <a:cs typeface="Times New Roman" panose="02020603050405020304" pitchFamily="18" charset="0"/>
              </a:rPr>
              <a:t>U.11 Arsenic removal filters </a:t>
            </a:r>
            <a:endParaRPr lang="de-CH" dirty="0">
              <a:solidFill>
                <a:srgbClr val="0070C0"/>
              </a:solidFill>
              <a:latin typeface="Arial" panose="020B0604020202020204" pitchFamily="34" charset="0"/>
              <a:ea typeface="MS Mincho"/>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748176" y="169340"/>
            <a:ext cx="3196162" cy="1564210"/>
          </a:xfrm>
          <a:prstGeom prst="rect">
            <a:avLst/>
          </a:prstGeom>
        </p:spPr>
      </p:pic>
      <p:sp>
        <p:nvSpPr>
          <p:cNvPr id="7"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43</a:t>
            </a:fld>
            <a:endParaRPr lang="de-DE" sz="1050" dirty="0"/>
          </a:p>
        </p:txBody>
      </p:sp>
    </p:spTree>
    <p:extLst>
      <p:ext uri="{BB962C8B-B14F-4D97-AF65-F5344CB8AC3E}">
        <p14:creationId xmlns:p14="http://schemas.microsoft.com/office/powerpoint/2010/main" val="23093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U.1 Safe water storage</a:t>
            </a:r>
            <a:endParaRPr lang="de-CH" dirty="0">
              <a:solidFill>
                <a:schemeClr val="bg1"/>
              </a:solidFill>
            </a:endParaRPr>
          </a:p>
        </p:txBody>
      </p:sp>
      <p:pic>
        <p:nvPicPr>
          <p:cNvPr id="4" name="Grafik 8"/>
          <p:cNvPicPr/>
          <p:nvPr/>
        </p:nvPicPr>
        <p:blipFill>
          <a:blip r:embed="rId2">
            <a:extLst>
              <a:ext uri="{28A0092B-C50C-407E-A947-70E740481C1C}">
                <a14:useLocalDpi xmlns:a14="http://schemas.microsoft.com/office/drawing/2010/main"/>
              </a:ext>
            </a:extLst>
          </a:blip>
          <a:srcRect/>
          <a:stretch>
            <a:fillRect/>
          </a:stretch>
        </p:blipFill>
        <p:spPr bwMode="auto">
          <a:xfrm>
            <a:off x="4377690" y="2356590"/>
            <a:ext cx="4766310" cy="2698115"/>
          </a:xfrm>
          <a:prstGeom prst="rect">
            <a:avLst/>
          </a:prstGeom>
          <a:noFill/>
          <a:ln>
            <a:noFill/>
          </a:ln>
        </p:spPr>
      </p:pic>
      <p:sp>
        <p:nvSpPr>
          <p:cNvPr id="5" name="TextBox 4"/>
          <p:cNvSpPr txBox="1"/>
          <p:nvPr/>
        </p:nvSpPr>
        <p:spPr>
          <a:xfrm>
            <a:off x="228600" y="971550"/>
            <a:ext cx="4169731" cy="2893100"/>
          </a:xfrm>
          <a:prstGeom prst="rect">
            <a:avLst/>
          </a:prstGeom>
          <a:noFill/>
        </p:spPr>
        <p:txBody>
          <a:bodyPr wrap="none" rtlCol="0">
            <a:spAutoFit/>
          </a:bodyPr>
          <a:lstStyle/>
          <a:p>
            <a:r>
              <a:rPr lang="en-US" sz="1400" b="1" dirty="0"/>
              <a:t>Applicability:                                   </a:t>
            </a:r>
          </a:p>
          <a:p>
            <a:endParaRPr lang="en-US" sz="1400" b="1" dirty="0"/>
          </a:p>
          <a:p>
            <a:endParaRPr lang="en-US" sz="1400" b="1" dirty="0"/>
          </a:p>
          <a:p>
            <a:endParaRPr lang="en-US" sz="1400" b="1" dirty="0"/>
          </a:p>
          <a:p>
            <a:endParaRPr lang="en-US" sz="1400" b="1" dirty="0"/>
          </a:p>
          <a:p>
            <a:endParaRPr lang="en-US" sz="1400" b="1" dirty="0"/>
          </a:p>
          <a:p>
            <a:r>
              <a:rPr lang="en-US" sz="1400" b="1" dirty="0"/>
              <a:t>Health/environmental aspects:                            </a:t>
            </a:r>
          </a:p>
          <a:p>
            <a:endParaRPr lang="en-US" sz="1400" b="1" dirty="0"/>
          </a:p>
          <a:p>
            <a:endParaRPr lang="en-US" sz="1400" b="1" dirty="0"/>
          </a:p>
          <a:p>
            <a:endParaRPr lang="en-US" sz="1400" b="1" dirty="0"/>
          </a:p>
          <a:p>
            <a:endParaRPr lang="en-US" sz="1400" b="1" dirty="0"/>
          </a:p>
          <a:p>
            <a:endParaRPr lang="en-US" sz="1400" b="1" dirty="0"/>
          </a:p>
          <a:p>
            <a:r>
              <a:rPr lang="en-US" sz="1400" b="1" dirty="0"/>
              <a:t>Advantages/disadvantages:</a:t>
            </a:r>
            <a:endParaRPr lang="de-CH" sz="1400" b="1" dirty="0"/>
          </a:p>
        </p:txBody>
      </p:sp>
      <p:pic>
        <p:nvPicPr>
          <p:cNvPr id="3" name="Picture 2"/>
          <p:cNvPicPr>
            <a:picLocks noChangeAspect="1"/>
          </p:cNvPicPr>
          <p:nvPr/>
        </p:nvPicPr>
        <p:blipFill>
          <a:blip r:embed="rId3"/>
          <a:stretch>
            <a:fillRect/>
          </a:stretch>
        </p:blipFill>
        <p:spPr>
          <a:xfrm>
            <a:off x="5428812" y="149212"/>
            <a:ext cx="3529730" cy="1736738"/>
          </a:xfrm>
          <a:prstGeom prst="rect">
            <a:avLst/>
          </a:prstGeom>
        </p:spPr>
      </p:pic>
      <p:sp>
        <p:nvSpPr>
          <p:cNvPr id="9"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44</a:t>
            </a:fld>
            <a:endParaRPr lang="de-DE" sz="1050" dirty="0"/>
          </a:p>
        </p:txBody>
      </p:sp>
    </p:spTree>
    <p:extLst>
      <p:ext uri="{BB962C8B-B14F-4D97-AF65-F5344CB8AC3E}">
        <p14:creationId xmlns:p14="http://schemas.microsoft.com/office/powerpoint/2010/main" val="42009854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U.2 Ceramic filtration</a:t>
            </a:r>
            <a:endParaRPr lang="de-CH" dirty="0">
              <a:solidFill>
                <a:schemeClr val="bg1"/>
              </a:solidFill>
            </a:endParaRPr>
          </a:p>
        </p:txBody>
      </p:sp>
      <p:sp>
        <p:nvSpPr>
          <p:cNvPr id="5" name="TextBox 4"/>
          <p:cNvSpPr txBox="1"/>
          <p:nvPr/>
        </p:nvSpPr>
        <p:spPr>
          <a:xfrm>
            <a:off x="4419600" y="895350"/>
            <a:ext cx="4169731" cy="2677656"/>
          </a:xfrm>
          <a:prstGeom prst="rect">
            <a:avLst/>
          </a:prstGeom>
          <a:noFill/>
        </p:spPr>
        <p:txBody>
          <a:bodyPr wrap="none" rtlCol="0">
            <a:spAutoFit/>
          </a:bodyPr>
          <a:lstStyle/>
          <a:p>
            <a:r>
              <a:rPr lang="en-US" sz="1400" b="1" dirty="0"/>
              <a:t>Applicability:                                   </a:t>
            </a:r>
          </a:p>
          <a:p>
            <a:endParaRPr lang="en-US" sz="1400" b="1" dirty="0"/>
          </a:p>
          <a:p>
            <a:endParaRPr lang="en-US" sz="1400" b="1" dirty="0"/>
          </a:p>
          <a:p>
            <a:endParaRPr lang="en-US" sz="1400" b="1" dirty="0"/>
          </a:p>
          <a:p>
            <a:endParaRPr lang="en-US" sz="1400" b="1" dirty="0"/>
          </a:p>
          <a:p>
            <a:endParaRPr lang="en-US" sz="1400" b="1" dirty="0"/>
          </a:p>
          <a:p>
            <a:r>
              <a:rPr lang="en-US" sz="1400" b="1" dirty="0"/>
              <a:t>Health/environmental aspects:                            </a:t>
            </a:r>
          </a:p>
          <a:p>
            <a:endParaRPr lang="en-US" sz="1400" b="1" dirty="0"/>
          </a:p>
          <a:p>
            <a:endParaRPr lang="en-US" sz="1400" b="1" dirty="0"/>
          </a:p>
          <a:p>
            <a:endParaRPr lang="en-US" sz="1400" b="1" dirty="0"/>
          </a:p>
          <a:p>
            <a:endParaRPr lang="en-US" sz="1400" b="1" dirty="0"/>
          </a:p>
          <a:p>
            <a:r>
              <a:rPr lang="en-US" sz="1400" b="1" dirty="0"/>
              <a:t>Advantages/disadvantages:</a:t>
            </a:r>
            <a:endParaRPr lang="de-CH" sz="1400" b="1" dirty="0"/>
          </a:p>
        </p:txBody>
      </p:sp>
      <p:pic>
        <p:nvPicPr>
          <p:cNvPr id="3" name="Picture 2"/>
          <p:cNvPicPr>
            <a:picLocks noChangeAspect="1"/>
          </p:cNvPicPr>
          <p:nvPr/>
        </p:nvPicPr>
        <p:blipFill>
          <a:blip r:embed="rId2"/>
          <a:stretch>
            <a:fillRect/>
          </a:stretch>
        </p:blipFill>
        <p:spPr>
          <a:xfrm>
            <a:off x="609600" y="4263042"/>
            <a:ext cx="3429000" cy="763886"/>
          </a:xfrm>
          <a:prstGeom prst="rect">
            <a:avLst/>
          </a:prstGeom>
        </p:spPr>
      </p:pic>
      <p:sp>
        <p:nvSpPr>
          <p:cNvPr id="6" name="Slide Number Placeholder 1">
            <a:extLst>
              <a:ext uri="{FF2B5EF4-FFF2-40B4-BE49-F238E27FC236}">
                <a16:creationId xmlns:a16="http://schemas.microsoft.com/office/drawing/2014/main" id="{0BCAAC7F-3CEC-3BE8-4745-BED4AD180E21}"/>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45</a:t>
            </a:fld>
            <a:endParaRPr lang="de-DE" sz="1050" dirty="0"/>
          </a:p>
        </p:txBody>
      </p:sp>
      <p:pic>
        <p:nvPicPr>
          <p:cNvPr id="9" name="Grafik 114">
            <a:extLst>
              <a:ext uri="{FF2B5EF4-FFF2-40B4-BE49-F238E27FC236}">
                <a16:creationId xmlns:a16="http://schemas.microsoft.com/office/drawing/2014/main" id="{D0BF3AB5-139B-EA14-7DE1-2242484A3AC1}"/>
              </a:ext>
            </a:extLst>
          </p:cNvPr>
          <p:cNvPicPr/>
          <p:nvPr/>
        </p:nvPicPr>
        <p:blipFill rotWithShape="1">
          <a:blip r:embed="rId3" cstate="print">
            <a:extLst>
              <a:ext uri="{28A0092B-C50C-407E-A947-70E740481C1C}">
                <a14:useLocalDpi xmlns:a14="http://schemas.microsoft.com/office/drawing/2010/main" val="0"/>
              </a:ext>
            </a:extLst>
          </a:blip>
          <a:srcRect l="33333" t="9448" r="28815" b="3743"/>
          <a:stretch/>
        </p:blipFill>
        <p:spPr bwMode="auto">
          <a:xfrm>
            <a:off x="838201" y="932383"/>
            <a:ext cx="2743199" cy="3276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3436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900" y="1276350"/>
            <a:ext cx="8639388" cy="324000"/>
          </a:xfrm>
        </p:spPr>
        <p:txBody>
          <a:bodyPr>
            <a:normAutofit fontScale="90000"/>
          </a:bodyPr>
          <a:lstStyle/>
          <a:p>
            <a:r>
              <a:rPr lang="en-US" sz="2700" dirty="0"/>
              <a:t>Distribution, transport and user safety (10’) </a:t>
            </a:r>
            <a:r>
              <a:rPr lang="en-US" sz="2000" b="0" u="sng" dirty="0">
                <a:solidFill>
                  <a:schemeClr val="lt1"/>
                </a:solidFill>
                <a:hlinkClick r:id="rId2"/>
              </a:rPr>
              <a:t>https://youtu.be/qnoF7QLIPYQ</a:t>
            </a:r>
            <a:br>
              <a:rPr lang="de-CH" sz="2800" b="0" dirty="0">
                <a:latin typeface="Calibri" panose="020F0502020204030204" pitchFamily="34" charset="0"/>
                <a:ea typeface="Calibri" panose="020F0502020204030204" pitchFamily="34" charset="0"/>
                <a:cs typeface="Mangal"/>
              </a:rPr>
            </a:br>
            <a:endParaRPr lang="de-CH"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91000" y="1918395"/>
            <a:ext cx="4216267" cy="2371650"/>
          </a:xfrm>
          <a:prstGeom prst="rect">
            <a:avLst/>
          </a:prstGeom>
        </p:spPr>
      </p:pic>
      <p:sp>
        <p:nvSpPr>
          <p:cNvPr id="10" name="Content Placeholder 1"/>
          <p:cNvSpPr txBox="1">
            <a:spLocks/>
          </p:cNvSpPr>
          <p:nvPr/>
        </p:nvSpPr>
        <p:spPr>
          <a:xfrm>
            <a:off x="178900" y="2088088"/>
            <a:ext cx="4012100" cy="26791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75000"/>
              <a:buFont typeface="Arial"/>
              <a:buChar char="•"/>
              <a:defRPr sz="1800" kern="1200">
                <a:solidFill>
                  <a:schemeClr val="tx1"/>
                </a:solidFill>
                <a:latin typeface="+mn-lt"/>
                <a:ea typeface="+mn-ea"/>
                <a:cs typeface="+mn-cs"/>
              </a:defRPr>
            </a:lvl1pPr>
            <a:lvl2pPr marL="742950" indent="-28575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2pPr>
            <a:lvl3pPr marL="11430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3pPr>
            <a:lvl4pPr marL="16002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SzPct val="80000"/>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Font typeface="Arial"/>
              <a:buNone/>
            </a:pPr>
            <a:r>
              <a:rPr lang="en-US" sz="1500" dirty="0"/>
              <a:t>An overview of the </a:t>
            </a:r>
            <a:r>
              <a:rPr lang="en-US" sz="1500" b="1" dirty="0">
                <a:solidFill>
                  <a:schemeClr val="accent2">
                    <a:lumMod val="75000"/>
                  </a:schemeClr>
                </a:solidFill>
              </a:rPr>
              <a:t>distribution options </a:t>
            </a:r>
            <a:r>
              <a:rPr lang="en-US" sz="1500" dirty="0"/>
              <a:t>for water (in terms of possibility, costs, safety, convenience, complexity,…), and </a:t>
            </a:r>
            <a:r>
              <a:rPr lang="en-US" sz="1500" b="1" dirty="0">
                <a:solidFill>
                  <a:schemeClr val="accent2">
                    <a:lumMod val="75000"/>
                  </a:schemeClr>
                </a:solidFill>
              </a:rPr>
              <a:t>user safety</a:t>
            </a:r>
            <a:r>
              <a:rPr lang="en-US" sz="1500" dirty="0"/>
              <a:t>.</a:t>
            </a:r>
            <a:r>
              <a:rPr lang="de-CH" sz="1500" dirty="0"/>
              <a:t> </a:t>
            </a:r>
            <a:endParaRPr lang="en-US" sz="1500" dirty="0"/>
          </a:p>
        </p:txBody>
      </p:sp>
      <p:sp>
        <p:nvSpPr>
          <p:cNvPr id="7" name="TextBox 6"/>
          <p:cNvSpPr txBox="1"/>
          <p:nvPr/>
        </p:nvSpPr>
        <p:spPr>
          <a:xfrm>
            <a:off x="245328" y="283660"/>
            <a:ext cx="5514392" cy="461665"/>
          </a:xfrm>
          <a:prstGeom prst="rect">
            <a:avLst/>
          </a:prstGeom>
          <a:noFill/>
        </p:spPr>
        <p:txBody>
          <a:bodyPr wrap="square" rtlCol="0">
            <a:spAutoFit/>
          </a:bodyPr>
          <a:lstStyle/>
          <a:p>
            <a:r>
              <a:rPr lang="en-US" sz="2400" b="1" dirty="0">
                <a:solidFill>
                  <a:schemeClr val="bg1"/>
                </a:solidFill>
                <a:latin typeface="Arial Unicode MS"/>
              </a:rPr>
              <a:t>Optional viewing</a:t>
            </a:r>
          </a:p>
        </p:txBody>
      </p:sp>
      <p:sp>
        <p:nvSpPr>
          <p:cNvPr id="8" name="Slide Number Placeholder 1">
            <a:extLst>
              <a:ext uri="{FF2B5EF4-FFF2-40B4-BE49-F238E27FC236}">
                <a16:creationId xmlns:a16="http://schemas.microsoft.com/office/drawing/2014/main" id="{B1B0630D-26D7-0A82-74AD-C4F4B95C6037}"/>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46</a:t>
            </a:fld>
            <a:endParaRPr lang="de-DE" sz="1050" dirty="0"/>
          </a:p>
        </p:txBody>
      </p:sp>
    </p:spTree>
    <p:extLst>
      <p:ext uri="{BB962C8B-B14F-4D97-AF65-F5344CB8AC3E}">
        <p14:creationId xmlns:p14="http://schemas.microsoft.com/office/powerpoint/2010/main" val="12714946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Water System Design</a:t>
            </a:r>
            <a:endParaRPr lang="de-CH" dirty="0">
              <a:solidFill>
                <a:schemeClr val="bg1"/>
              </a:solidFill>
            </a:endParaRPr>
          </a:p>
        </p:txBody>
      </p:sp>
      <p:pic>
        <p:nvPicPr>
          <p:cNvPr id="5" name="Picture 4"/>
          <p:cNvPicPr/>
          <p:nvPr/>
        </p:nvPicPr>
        <p:blipFill>
          <a:blip r:embed="rId2" cstate="print">
            <a:extLst>
              <a:ext uri="{28A0092B-C50C-407E-A947-70E740481C1C}">
                <a14:useLocalDpi xmlns:a14="http://schemas.microsoft.com/office/drawing/2010/main"/>
              </a:ext>
            </a:extLst>
          </a:blip>
          <a:srcRect/>
          <a:stretch>
            <a:fillRect/>
          </a:stretch>
        </p:blipFill>
        <p:spPr bwMode="auto">
          <a:xfrm>
            <a:off x="3580116" y="1341179"/>
            <a:ext cx="909653" cy="496161"/>
          </a:xfrm>
          <a:prstGeom prst="rect">
            <a:avLst/>
          </a:prstGeom>
          <a:noFill/>
          <a:ln>
            <a:noFill/>
          </a:ln>
        </p:spPr>
      </p:pic>
      <p:pic>
        <p:nvPicPr>
          <p:cNvPr id="6" name="Grafik 54"/>
          <p:cNvPicPr/>
          <p:nvPr/>
        </p:nvPicPr>
        <p:blipFill rotWithShape="1">
          <a:blip r:embed="rId3" cstate="email">
            <a:extLst>
              <a:ext uri="{28A0092B-C50C-407E-A947-70E740481C1C}">
                <a14:useLocalDpi xmlns:a14="http://schemas.microsoft.com/office/drawing/2010/main"/>
              </a:ext>
            </a:extLst>
          </a:blip>
          <a:srcRect t="8136"/>
          <a:stretch/>
        </p:blipFill>
        <p:spPr bwMode="auto">
          <a:xfrm>
            <a:off x="4700390" y="1385290"/>
            <a:ext cx="921854" cy="465557"/>
          </a:xfrm>
          <a:prstGeom prst="rect">
            <a:avLst/>
          </a:prstGeom>
          <a:noFill/>
          <a:ln>
            <a:noFill/>
          </a:ln>
          <a:extLst>
            <a:ext uri="{53640926-AAD7-44D8-BBD7-CCE9431645EC}">
              <a14:shadowObscured xmlns:a14="http://schemas.microsoft.com/office/drawing/2010/main"/>
            </a:ext>
          </a:extLst>
        </p:spPr>
      </p:pic>
      <p:pic>
        <p:nvPicPr>
          <p:cNvPr id="7" name="Grafik 68"/>
          <p:cNvPicPr/>
          <p:nvPr/>
        </p:nvPicPr>
        <p:blipFill>
          <a:blip r:embed="rId4" cstate="print">
            <a:extLst>
              <a:ext uri="{28A0092B-C50C-407E-A947-70E740481C1C}">
                <a14:useLocalDpi xmlns:a14="http://schemas.microsoft.com/office/drawing/2010/main"/>
              </a:ext>
            </a:extLst>
          </a:blip>
          <a:srcRect/>
          <a:stretch>
            <a:fillRect/>
          </a:stretch>
        </p:blipFill>
        <p:spPr bwMode="auto">
          <a:xfrm>
            <a:off x="5750185" y="1369279"/>
            <a:ext cx="905138" cy="481568"/>
          </a:xfrm>
          <a:prstGeom prst="rect">
            <a:avLst/>
          </a:prstGeom>
          <a:noFill/>
          <a:ln>
            <a:noFill/>
          </a:ln>
        </p:spPr>
      </p:pic>
      <p:pic>
        <p:nvPicPr>
          <p:cNvPr id="8" name="Grafik 7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95995" y="1410375"/>
            <a:ext cx="700205" cy="551775"/>
          </a:xfrm>
          <a:prstGeom prst="rect">
            <a:avLst/>
          </a:prstGeom>
          <a:noFill/>
          <a:ln>
            <a:noFill/>
          </a:ln>
        </p:spPr>
      </p:pic>
      <p:pic>
        <p:nvPicPr>
          <p:cNvPr id="9" name="Grafik 86"/>
          <p:cNvPicPr/>
          <p:nvPr/>
        </p:nvPicPr>
        <p:blipFill>
          <a:blip r:embed="rId6" cstate="print">
            <a:extLst>
              <a:ext uri="{28A0092B-C50C-407E-A947-70E740481C1C}">
                <a14:useLocalDpi xmlns:a14="http://schemas.microsoft.com/office/drawing/2010/main"/>
              </a:ext>
            </a:extLst>
          </a:blip>
          <a:srcRect/>
          <a:stretch>
            <a:fillRect/>
          </a:stretch>
        </p:blipFill>
        <p:spPr bwMode="auto">
          <a:xfrm>
            <a:off x="1349180" y="1289000"/>
            <a:ext cx="831418" cy="529439"/>
          </a:xfrm>
          <a:prstGeom prst="rect">
            <a:avLst/>
          </a:prstGeom>
          <a:noFill/>
          <a:ln>
            <a:noFill/>
          </a:ln>
        </p:spPr>
      </p:pic>
      <p:pic>
        <p:nvPicPr>
          <p:cNvPr id="10" name="Grafik 1031"/>
          <p:cNvPicPr/>
          <p:nvPr/>
        </p:nvPicPr>
        <p:blipFill rotWithShape="1">
          <a:blip r:embed="rId7" cstate="print">
            <a:extLst>
              <a:ext uri="{28A0092B-C50C-407E-A947-70E740481C1C}">
                <a14:useLocalDpi xmlns:a14="http://schemas.microsoft.com/office/drawing/2010/main"/>
              </a:ext>
            </a:extLst>
          </a:blip>
          <a:srcRect l="58624" t="17365" r="1786" b="4113"/>
          <a:stretch/>
        </p:blipFill>
        <p:spPr bwMode="auto">
          <a:xfrm>
            <a:off x="2569049" y="1277309"/>
            <a:ext cx="622616" cy="552820"/>
          </a:xfrm>
          <a:prstGeom prst="rect">
            <a:avLst/>
          </a:prstGeom>
          <a:noFill/>
          <a:ln>
            <a:noFill/>
          </a:ln>
        </p:spPr>
      </p:pic>
      <p:pic>
        <p:nvPicPr>
          <p:cNvPr id="11" name="Content Placeholder 7"/>
          <p:cNvPicPr>
            <a:picLocks/>
          </p:cNvPicPr>
          <p:nvPr/>
        </p:nvPicPr>
        <p:blipFill rotWithShape="1">
          <a:blip r:embed="rId8" cstate="print">
            <a:extLst>
              <a:ext uri="{28A0092B-C50C-407E-A947-70E740481C1C}">
                <a14:useLocalDpi xmlns:a14="http://schemas.microsoft.com/office/drawing/2010/main"/>
              </a:ext>
            </a:extLst>
          </a:blip>
          <a:srcRect/>
          <a:stretch/>
        </p:blipFill>
        <p:spPr bwMode="auto">
          <a:xfrm>
            <a:off x="1224173" y="895350"/>
            <a:ext cx="6853027" cy="439963"/>
          </a:xfrm>
          <a:prstGeom prst="rect">
            <a:avLst/>
          </a:prstGeom>
          <a:noFill/>
        </p:spPr>
      </p:pic>
      <p:sp>
        <p:nvSpPr>
          <p:cNvPr id="12" name="Rectangle 11"/>
          <p:cNvSpPr/>
          <p:nvPr/>
        </p:nvSpPr>
        <p:spPr>
          <a:xfrm>
            <a:off x="1371600" y="4696965"/>
            <a:ext cx="2763982" cy="342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13" name="Picture 12"/>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t="12711"/>
          <a:stretch/>
        </p:blipFill>
        <p:spPr bwMode="auto">
          <a:xfrm>
            <a:off x="1223627" y="1809750"/>
            <a:ext cx="6777372" cy="334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p:nvSpPr>
        <p:spPr>
          <a:xfrm>
            <a:off x="3571399" y="2115725"/>
            <a:ext cx="888008" cy="164793"/>
          </a:xfrm>
          <a:prstGeom prst="roundRect">
            <a:avLst/>
          </a:prstGeom>
          <a:solidFill>
            <a:schemeClr val="accent3">
              <a:lumMod val="7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5" name="Rounded Rectangle 14"/>
          <p:cNvSpPr/>
          <p:nvPr/>
        </p:nvSpPr>
        <p:spPr>
          <a:xfrm>
            <a:off x="3588033" y="2586492"/>
            <a:ext cx="871374" cy="172492"/>
          </a:xfrm>
          <a:prstGeom prst="roundRect">
            <a:avLst/>
          </a:prstGeom>
          <a:solidFill>
            <a:schemeClr val="accent3">
              <a:lumMod val="7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6" name="Rounded Rectangle 15"/>
          <p:cNvSpPr/>
          <p:nvPr/>
        </p:nvSpPr>
        <p:spPr>
          <a:xfrm>
            <a:off x="3547871" y="4303617"/>
            <a:ext cx="949815" cy="555189"/>
          </a:xfrm>
          <a:prstGeom prst="roundRect">
            <a:avLst/>
          </a:prstGeom>
          <a:solidFill>
            <a:schemeClr val="accent3">
              <a:lumMod val="75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7" name="Rounded Rectangle 16"/>
          <p:cNvSpPr/>
          <p:nvPr/>
        </p:nvSpPr>
        <p:spPr>
          <a:xfrm>
            <a:off x="4680346" y="1935235"/>
            <a:ext cx="949815" cy="823749"/>
          </a:xfrm>
          <a:prstGeom prst="roundRect">
            <a:avLst/>
          </a:prstGeom>
          <a:solidFill>
            <a:srgbClr val="CC0066"/>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8" name="Rounded Rectangle 17"/>
          <p:cNvSpPr/>
          <p:nvPr/>
        </p:nvSpPr>
        <p:spPr>
          <a:xfrm>
            <a:off x="4680345" y="2758984"/>
            <a:ext cx="949815" cy="823749"/>
          </a:xfrm>
          <a:prstGeom prst="roundRect">
            <a:avLst/>
          </a:prstGeom>
          <a:solidFill>
            <a:srgbClr val="CC0066"/>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9" name="Rounded Rectangle 18"/>
          <p:cNvSpPr/>
          <p:nvPr/>
        </p:nvSpPr>
        <p:spPr>
          <a:xfrm>
            <a:off x="5821922" y="3354430"/>
            <a:ext cx="909836" cy="275827"/>
          </a:xfrm>
          <a:prstGeom prst="roundRect">
            <a:avLst/>
          </a:prstGeom>
          <a:solidFill>
            <a:srgbClr val="13A5B9"/>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0" name="Rounded Rectangle 19"/>
          <p:cNvSpPr/>
          <p:nvPr/>
        </p:nvSpPr>
        <p:spPr>
          <a:xfrm>
            <a:off x="6930421" y="1962794"/>
            <a:ext cx="909836" cy="608955"/>
          </a:xfrm>
          <a:prstGeom prst="roundRect">
            <a:avLst/>
          </a:prstGeom>
          <a:solidFill>
            <a:srgbClr val="000099"/>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cxnSp>
        <p:nvCxnSpPr>
          <p:cNvPr id="21" name="Elbow Connector 20"/>
          <p:cNvCxnSpPr>
            <a:stCxn id="31" idx="3"/>
            <a:endCxn id="29" idx="1"/>
          </p:cNvCxnSpPr>
          <p:nvPr/>
        </p:nvCxnSpPr>
        <p:spPr>
          <a:xfrm>
            <a:off x="2268415" y="3309414"/>
            <a:ext cx="147816" cy="899305"/>
          </a:xfrm>
          <a:prstGeom prst="bentConnector3">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Elbow Connector 21"/>
          <p:cNvCxnSpPr>
            <a:stCxn id="29" idx="3"/>
            <a:endCxn id="15" idx="1"/>
          </p:cNvCxnSpPr>
          <p:nvPr/>
        </p:nvCxnSpPr>
        <p:spPr>
          <a:xfrm flipV="1">
            <a:off x="3361549" y="2672737"/>
            <a:ext cx="226484" cy="1535981"/>
          </a:xfrm>
          <a:prstGeom prst="bentConnector3">
            <a:avLst>
              <a:gd name="adj1" fmla="val 50000"/>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4" idx="2"/>
            <a:endCxn id="15" idx="0"/>
          </p:cNvCxnSpPr>
          <p:nvPr/>
        </p:nvCxnSpPr>
        <p:spPr>
          <a:xfrm>
            <a:off x="4015403" y="2280518"/>
            <a:ext cx="0" cy="305974"/>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endCxn id="16" idx="0"/>
          </p:cNvCxnSpPr>
          <p:nvPr/>
        </p:nvCxnSpPr>
        <p:spPr>
          <a:xfrm>
            <a:off x="4015403" y="2758984"/>
            <a:ext cx="0" cy="1544633"/>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Elbow Connector 24"/>
          <p:cNvCxnSpPr>
            <a:stCxn id="15" idx="3"/>
            <a:endCxn id="17" idx="1"/>
          </p:cNvCxnSpPr>
          <p:nvPr/>
        </p:nvCxnSpPr>
        <p:spPr>
          <a:xfrm flipV="1">
            <a:off x="4459407" y="2347110"/>
            <a:ext cx="220939" cy="325628"/>
          </a:xfrm>
          <a:prstGeom prst="bentConnector3">
            <a:avLst>
              <a:gd name="adj1" fmla="val 50000"/>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18" idx="3"/>
            <a:endCxn id="19" idx="1"/>
          </p:cNvCxnSpPr>
          <p:nvPr/>
        </p:nvCxnSpPr>
        <p:spPr>
          <a:xfrm>
            <a:off x="5630160" y="3170859"/>
            <a:ext cx="191762" cy="321485"/>
          </a:xfrm>
          <a:prstGeom prst="bentConnector3">
            <a:avLst>
              <a:gd name="adj1" fmla="val 50000"/>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5449801" y="2639157"/>
            <a:ext cx="0" cy="21518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a:cxnSpLocks/>
            <a:stCxn id="19" idx="3"/>
            <a:endCxn id="20" idx="1"/>
          </p:cNvCxnSpPr>
          <p:nvPr/>
        </p:nvCxnSpPr>
        <p:spPr>
          <a:xfrm flipV="1">
            <a:off x="6731758" y="2267272"/>
            <a:ext cx="198663" cy="1225072"/>
          </a:xfrm>
          <a:prstGeom prst="bentConnector3">
            <a:avLst>
              <a:gd name="adj1" fmla="val 50000"/>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2416231" y="4058883"/>
            <a:ext cx="945318" cy="299671"/>
          </a:xfrm>
          <a:prstGeom prst="roundRect">
            <a:avLst/>
          </a:prstGeom>
          <a:solidFill>
            <a:srgbClr val="92D050"/>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grpSp>
        <p:nvGrpSpPr>
          <p:cNvPr id="30" name="Group 29"/>
          <p:cNvGrpSpPr/>
          <p:nvPr/>
        </p:nvGrpSpPr>
        <p:grpSpPr>
          <a:xfrm>
            <a:off x="1289997" y="3011040"/>
            <a:ext cx="1401497" cy="262349"/>
            <a:chOff x="195995" y="4000500"/>
            <a:chExt cx="1868663" cy="349798"/>
          </a:xfrm>
        </p:grpSpPr>
        <p:sp>
          <p:nvSpPr>
            <p:cNvPr id="31" name="Rounded Rectangle 30"/>
            <p:cNvSpPr/>
            <p:nvPr/>
          </p:nvSpPr>
          <p:spPr>
            <a:xfrm>
              <a:off x="195995" y="4000500"/>
              <a:ext cx="1287489" cy="349798"/>
            </a:xfrm>
            <a:prstGeom prst="roundRect">
              <a:avLst/>
            </a:prstGeom>
            <a:solidFill>
              <a:srgbClr val="1F693D"/>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2" name="TextBox 31"/>
            <p:cNvSpPr txBox="1"/>
            <p:nvPr/>
          </p:nvSpPr>
          <p:spPr>
            <a:xfrm>
              <a:off x="195995" y="4057111"/>
              <a:ext cx="1868663" cy="276998"/>
            </a:xfrm>
            <a:prstGeom prst="rect">
              <a:avLst/>
            </a:prstGeom>
            <a:noFill/>
          </p:spPr>
          <p:txBody>
            <a:bodyPr wrap="square" rtlCol="0">
              <a:spAutoFit/>
            </a:bodyPr>
            <a:lstStyle/>
            <a:p>
              <a:r>
                <a:rPr lang="de-CH" sz="750" b="1" dirty="0">
                  <a:solidFill>
                    <a:schemeClr val="bg1"/>
                  </a:solidFill>
                  <a:latin typeface="Arial Unicode MS"/>
                </a:rPr>
                <a:t>Rivers &amp; </a:t>
              </a:r>
              <a:r>
                <a:rPr lang="de-CH" sz="750" b="1" dirty="0" err="1">
                  <a:solidFill>
                    <a:schemeClr val="bg1"/>
                  </a:solidFill>
                  <a:latin typeface="Arial Unicode MS"/>
                </a:rPr>
                <a:t>streams</a:t>
              </a:r>
              <a:endParaRPr lang="en-GB" sz="750" b="1" dirty="0">
                <a:solidFill>
                  <a:schemeClr val="bg1"/>
                </a:solidFill>
                <a:latin typeface="Arial Unicode MS"/>
              </a:endParaRPr>
            </a:p>
          </p:txBody>
        </p:sp>
      </p:grpSp>
      <p:grpSp>
        <p:nvGrpSpPr>
          <p:cNvPr id="33" name="Group 32"/>
          <p:cNvGrpSpPr/>
          <p:nvPr/>
        </p:nvGrpSpPr>
        <p:grpSpPr>
          <a:xfrm>
            <a:off x="1289997" y="3324258"/>
            <a:ext cx="965617" cy="323165"/>
            <a:chOff x="195995" y="4418125"/>
            <a:chExt cx="1287489" cy="430886"/>
          </a:xfrm>
        </p:grpSpPr>
        <p:sp>
          <p:nvSpPr>
            <p:cNvPr id="34" name="Rounded Rectangle 33"/>
            <p:cNvSpPr/>
            <p:nvPr/>
          </p:nvSpPr>
          <p:spPr>
            <a:xfrm>
              <a:off x="195995" y="4476324"/>
              <a:ext cx="1287489" cy="349798"/>
            </a:xfrm>
            <a:prstGeom prst="roundRect">
              <a:avLst/>
            </a:prstGeom>
            <a:solidFill>
              <a:srgbClr val="1F693D"/>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5" name="TextBox 34"/>
            <p:cNvSpPr txBox="1"/>
            <p:nvPr/>
          </p:nvSpPr>
          <p:spPr>
            <a:xfrm>
              <a:off x="209525" y="4418125"/>
              <a:ext cx="1260426" cy="430886"/>
            </a:xfrm>
            <a:prstGeom prst="rect">
              <a:avLst/>
            </a:prstGeom>
            <a:noFill/>
          </p:spPr>
          <p:txBody>
            <a:bodyPr wrap="square" rtlCol="0">
              <a:spAutoFit/>
            </a:bodyPr>
            <a:lstStyle/>
            <a:p>
              <a:r>
                <a:rPr lang="de-CH" sz="750" b="1" dirty="0">
                  <a:solidFill>
                    <a:schemeClr val="bg1"/>
                  </a:solidFill>
                  <a:latin typeface="Arial Unicode MS"/>
                </a:rPr>
                <a:t>Ponds, </a:t>
              </a:r>
              <a:r>
                <a:rPr lang="de-CH" sz="750" b="1" dirty="0" err="1">
                  <a:solidFill>
                    <a:schemeClr val="bg1"/>
                  </a:solidFill>
                  <a:latin typeface="Arial Unicode MS"/>
                </a:rPr>
                <a:t>lakes</a:t>
              </a:r>
              <a:r>
                <a:rPr lang="de-CH" sz="750" b="1" dirty="0">
                  <a:solidFill>
                    <a:schemeClr val="bg1"/>
                  </a:solidFill>
                  <a:latin typeface="Arial Unicode MS"/>
                </a:rPr>
                <a:t> &amp; </a:t>
              </a:r>
              <a:r>
                <a:rPr lang="de-CH" sz="750" b="1" dirty="0" err="1">
                  <a:solidFill>
                    <a:schemeClr val="bg1"/>
                  </a:solidFill>
                  <a:latin typeface="Arial Unicode MS"/>
                </a:rPr>
                <a:t>dams</a:t>
              </a:r>
              <a:endParaRPr lang="en-GB" sz="750" b="1" dirty="0">
                <a:solidFill>
                  <a:schemeClr val="bg1"/>
                </a:solidFill>
                <a:latin typeface="Arial Unicode MS"/>
              </a:endParaRPr>
            </a:p>
          </p:txBody>
        </p:sp>
      </p:grpSp>
      <p:sp>
        <p:nvSpPr>
          <p:cNvPr id="36" name="Rounded Rectangle 35"/>
          <p:cNvSpPr/>
          <p:nvPr/>
        </p:nvSpPr>
        <p:spPr>
          <a:xfrm>
            <a:off x="1300145" y="3016936"/>
            <a:ext cx="945318" cy="613321"/>
          </a:xfrm>
          <a:prstGeom prst="round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7" name="TextBox 36"/>
          <p:cNvSpPr txBox="1"/>
          <p:nvPr/>
        </p:nvSpPr>
        <p:spPr>
          <a:xfrm>
            <a:off x="2369336" y="4100821"/>
            <a:ext cx="1401497" cy="207749"/>
          </a:xfrm>
          <a:prstGeom prst="rect">
            <a:avLst/>
          </a:prstGeom>
          <a:noFill/>
        </p:spPr>
        <p:txBody>
          <a:bodyPr wrap="square" rtlCol="0">
            <a:spAutoFit/>
          </a:bodyPr>
          <a:lstStyle/>
          <a:p>
            <a:r>
              <a:rPr lang="de-CH" sz="750" b="1" dirty="0">
                <a:solidFill>
                  <a:schemeClr val="bg1"/>
                </a:solidFill>
                <a:latin typeface="Arial Unicode MS"/>
              </a:rPr>
              <a:t>River &amp; </a:t>
            </a:r>
            <a:r>
              <a:rPr lang="de-CH" sz="750" b="1" dirty="0" err="1">
                <a:solidFill>
                  <a:schemeClr val="bg1"/>
                </a:solidFill>
                <a:latin typeface="Arial Unicode MS"/>
              </a:rPr>
              <a:t>lake</a:t>
            </a:r>
            <a:r>
              <a:rPr lang="de-CH" sz="750" b="1" dirty="0">
                <a:solidFill>
                  <a:schemeClr val="bg1"/>
                </a:solidFill>
                <a:latin typeface="Arial Unicode MS"/>
              </a:rPr>
              <a:t> </a:t>
            </a:r>
            <a:r>
              <a:rPr lang="de-CH" sz="750" b="1" dirty="0" err="1">
                <a:solidFill>
                  <a:schemeClr val="bg1"/>
                </a:solidFill>
                <a:latin typeface="Arial Unicode MS"/>
              </a:rPr>
              <a:t>intake</a:t>
            </a:r>
            <a:endParaRPr lang="en-GB" sz="750" b="1" dirty="0">
              <a:solidFill>
                <a:schemeClr val="bg1"/>
              </a:solidFill>
              <a:latin typeface="Arial Unicode MS"/>
            </a:endParaRPr>
          </a:p>
        </p:txBody>
      </p:sp>
      <p:sp>
        <p:nvSpPr>
          <p:cNvPr id="38" name="TextBox 37"/>
          <p:cNvSpPr txBox="1"/>
          <p:nvPr/>
        </p:nvSpPr>
        <p:spPr>
          <a:xfrm>
            <a:off x="3578749" y="2104319"/>
            <a:ext cx="1401497" cy="207749"/>
          </a:xfrm>
          <a:prstGeom prst="rect">
            <a:avLst/>
          </a:prstGeom>
          <a:noFill/>
        </p:spPr>
        <p:txBody>
          <a:bodyPr wrap="square" rtlCol="0">
            <a:spAutoFit/>
          </a:bodyPr>
          <a:lstStyle/>
          <a:p>
            <a:r>
              <a:rPr lang="de-CH" sz="750" b="1" dirty="0">
                <a:solidFill>
                  <a:schemeClr val="bg1"/>
                </a:solidFill>
                <a:latin typeface="Arial Unicode MS"/>
              </a:rPr>
              <a:t>Gravity</a:t>
            </a:r>
            <a:endParaRPr lang="en-GB" sz="750" b="1" dirty="0">
              <a:solidFill>
                <a:schemeClr val="bg1"/>
              </a:solidFill>
              <a:latin typeface="Arial Unicode MS"/>
            </a:endParaRPr>
          </a:p>
        </p:txBody>
      </p:sp>
      <p:sp>
        <p:nvSpPr>
          <p:cNvPr id="39" name="TextBox 38"/>
          <p:cNvSpPr txBox="1"/>
          <p:nvPr/>
        </p:nvSpPr>
        <p:spPr>
          <a:xfrm>
            <a:off x="3578749" y="2574318"/>
            <a:ext cx="1401497" cy="207749"/>
          </a:xfrm>
          <a:prstGeom prst="rect">
            <a:avLst/>
          </a:prstGeom>
          <a:noFill/>
        </p:spPr>
        <p:txBody>
          <a:bodyPr wrap="square" rtlCol="0">
            <a:spAutoFit/>
          </a:bodyPr>
          <a:lstStyle/>
          <a:p>
            <a:r>
              <a:rPr lang="de-CH" sz="750" b="1" dirty="0" err="1">
                <a:solidFill>
                  <a:schemeClr val="bg1"/>
                </a:solidFill>
                <a:latin typeface="Arial Unicode MS"/>
              </a:rPr>
              <a:t>Electric</a:t>
            </a:r>
            <a:endParaRPr lang="en-GB" sz="750" b="1" dirty="0">
              <a:solidFill>
                <a:schemeClr val="bg1"/>
              </a:solidFill>
              <a:latin typeface="Arial Unicode MS"/>
            </a:endParaRPr>
          </a:p>
        </p:txBody>
      </p:sp>
      <p:sp>
        <p:nvSpPr>
          <p:cNvPr id="40" name="TextBox 39"/>
          <p:cNvSpPr txBox="1"/>
          <p:nvPr/>
        </p:nvSpPr>
        <p:spPr>
          <a:xfrm>
            <a:off x="3547870" y="4294964"/>
            <a:ext cx="1401497" cy="553998"/>
          </a:xfrm>
          <a:prstGeom prst="rect">
            <a:avLst/>
          </a:prstGeom>
          <a:noFill/>
        </p:spPr>
        <p:txBody>
          <a:bodyPr wrap="square" rtlCol="0">
            <a:spAutoFit/>
          </a:bodyPr>
          <a:lstStyle/>
          <a:p>
            <a:r>
              <a:rPr lang="de-CH" sz="750" b="1" dirty="0" err="1">
                <a:solidFill>
                  <a:schemeClr val="bg1"/>
                </a:solidFill>
                <a:latin typeface="Arial Unicode MS"/>
              </a:rPr>
              <a:t>Velocity</a:t>
            </a:r>
            <a:r>
              <a:rPr lang="de-CH" sz="750" b="1" dirty="0">
                <a:solidFill>
                  <a:schemeClr val="bg1"/>
                </a:solidFill>
                <a:latin typeface="Arial Unicode MS"/>
              </a:rPr>
              <a:t> </a:t>
            </a:r>
            <a:r>
              <a:rPr lang="de-CH" sz="750" b="1" dirty="0" err="1">
                <a:solidFill>
                  <a:schemeClr val="bg1"/>
                </a:solidFill>
                <a:latin typeface="Arial Unicode MS"/>
              </a:rPr>
              <a:t>pumps</a:t>
            </a:r>
            <a:endParaRPr lang="de-CH" sz="750" b="1" dirty="0">
              <a:solidFill>
                <a:schemeClr val="bg1"/>
              </a:solidFill>
              <a:latin typeface="Arial Unicode MS"/>
            </a:endParaRPr>
          </a:p>
          <a:p>
            <a:endParaRPr lang="de-CH" sz="750" dirty="0">
              <a:solidFill>
                <a:schemeClr val="bg1"/>
              </a:solidFill>
              <a:latin typeface="Arial Unicode MS"/>
            </a:endParaRPr>
          </a:p>
          <a:p>
            <a:r>
              <a:rPr lang="de-CH" sz="750" dirty="0">
                <a:solidFill>
                  <a:schemeClr val="bg1"/>
                </a:solidFill>
                <a:latin typeface="Arial Unicode MS"/>
              </a:rPr>
              <a:t>Radial </a:t>
            </a:r>
            <a:r>
              <a:rPr lang="de-CH" sz="750" dirty="0" err="1">
                <a:solidFill>
                  <a:schemeClr val="bg1"/>
                </a:solidFill>
                <a:latin typeface="Arial Unicode MS"/>
              </a:rPr>
              <a:t>flow</a:t>
            </a:r>
            <a:r>
              <a:rPr lang="de-CH" sz="750" dirty="0">
                <a:solidFill>
                  <a:schemeClr val="bg1"/>
                </a:solidFill>
                <a:latin typeface="Arial Unicode MS"/>
              </a:rPr>
              <a:t> </a:t>
            </a:r>
            <a:r>
              <a:rPr lang="de-CH" sz="750" dirty="0" err="1">
                <a:solidFill>
                  <a:schemeClr val="bg1"/>
                </a:solidFill>
                <a:latin typeface="Arial Unicode MS"/>
              </a:rPr>
              <a:t>pumps</a:t>
            </a:r>
            <a:endParaRPr lang="de-CH" sz="750" dirty="0">
              <a:solidFill>
                <a:schemeClr val="bg1"/>
              </a:solidFill>
              <a:latin typeface="Arial Unicode MS"/>
            </a:endParaRPr>
          </a:p>
          <a:p>
            <a:r>
              <a:rPr lang="de-CH" sz="750" dirty="0">
                <a:solidFill>
                  <a:schemeClr val="bg1"/>
                </a:solidFill>
                <a:latin typeface="Arial Unicode MS"/>
              </a:rPr>
              <a:t>Axial </a:t>
            </a:r>
            <a:r>
              <a:rPr lang="de-CH" sz="750" dirty="0" err="1">
                <a:solidFill>
                  <a:schemeClr val="bg1"/>
                </a:solidFill>
                <a:latin typeface="Arial Unicode MS"/>
              </a:rPr>
              <a:t>flow</a:t>
            </a:r>
            <a:r>
              <a:rPr lang="de-CH" sz="750" dirty="0">
                <a:solidFill>
                  <a:schemeClr val="bg1"/>
                </a:solidFill>
                <a:latin typeface="Arial Unicode MS"/>
              </a:rPr>
              <a:t> </a:t>
            </a:r>
            <a:r>
              <a:rPr lang="de-CH" sz="750" dirty="0" err="1">
                <a:solidFill>
                  <a:schemeClr val="bg1"/>
                </a:solidFill>
                <a:latin typeface="Arial Unicode MS"/>
              </a:rPr>
              <a:t>pumps</a:t>
            </a:r>
            <a:endParaRPr lang="en-GB" sz="750" dirty="0">
              <a:solidFill>
                <a:schemeClr val="bg1"/>
              </a:solidFill>
              <a:latin typeface="Arial Unicode MS"/>
            </a:endParaRPr>
          </a:p>
        </p:txBody>
      </p:sp>
      <p:sp>
        <p:nvSpPr>
          <p:cNvPr id="41" name="TextBox 40"/>
          <p:cNvSpPr txBox="1"/>
          <p:nvPr/>
        </p:nvSpPr>
        <p:spPr>
          <a:xfrm>
            <a:off x="4671062" y="1932913"/>
            <a:ext cx="990117" cy="830997"/>
          </a:xfrm>
          <a:prstGeom prst="rect">
            <a:avLst/>
          </a:prstGeom>
          <a:noFill/>
        </p:spPr>
        <p:txBody>
          <a:bodyPr wrap="square" rtlCol="0">
            <a:spAutoFit/>
          </a:bodyPr>
          <a:lstStyle/>
          <a:p>
            <a:r>
              <a:rPr lang="de-CH" sz="750" b="1" dirty="0" err="1">
                <a:solidFill>
                  <a:schemeClr val="bg1"/>
                </a:solidFill>
                <a:latin typeface="Arial Unicode MS"/>
              </a:rPr>
              <a:t>Turbidity</a:t>
            </a:r>
            <a:endParaRPr lang="de-CH" sz="750" b="1" dirty="0">
              <a:solidFill>
                <a:schemeClr val="bg1"/>
              </a:solidFill>
              <a:latin typeface="Arial Unicode MS"/>
            </a:endParaRPr>
          </a:p>
          <a:p>
            <a:r>
              <a:rPr lang="de-CH" sz="675" dirty="0" err="1">
                <a:solidFill>
                  <a:schemeClr val="bg1"/>
                </a:solidFill>
                <a:latin typeface="Arial Unicode MS"/>
              </a:rPr>
              <a:t>Roughing</a:t>
            </a:r>
            <a:r>
              <a:rPr lang="de-CH" sz="675" dirty="0">
                <a:solidFill>
                  <a:schemeClr val="bg1"/>
                </a:solidFill>
                <a:latin typeface="Arial Unicode MS"/>
              </a:rPr>
              <a:t> </a:t>
            </a:r>
            <a:r>
              <a:rPr lang="de-CH" sz="675" dirty="0" err="1">
                <a:solidFill>
                  <a:schemeClr val="bg1"/>
                </a:solidFill>
                <a:latin typeface="Arial Unicode MS"/>
              </a:rPr>
              <a:t>filtration</a:t>
            </a:r>
            <a:endParaRPr lang="de-CH" sz="675" dirty="0">
              <a:solidFill>
                <a:schemeClr val="bg1"/>
              </a:solidFill>
              <a:latin typeface="Arial Unicode MS"/>
            </a:endParaRPr>
          </a:p>
          <a:p>
            <a:r>
              <a:rPr lang="de-CH" sz="675" dirty="0">
                <a:solidFill>
                  <a:schemeClr val="bg1"/>
                </a:solidFill>
                <a:latin typeface="Arial Unicode MS"/>
              </a:rPr>
              <a:t>Rapid </a:t>
            </a:r>
            <a:r>
              <a:rPr lang="de-CH" sz="675" dirty="0" err="1">
                <a:solidFill>
                  <a:schemeClr val="bg1"/>
                </a:solidFill>
                <a:latin typeface="Arial Unicode MS"/>
              </a:rPr>
              <a:t>sand</a:t>
            </a:r>
            <a:r>
              <a:rPr lang="de-CH" sz="675" dirty="0">
                <a:solidFill>
                  <a:schemeClr val="bg1"/>
                </a:solidFill>
                <a:latin typeface="Arial Unicode MS"/>
              </a:rPr>
              <a:t> </a:t>
            </a:r>
            <a:r>
              <a:rPr lang="de-CH" sz="675" dirty="0" err="1">
                <a:solidFill>
                  <a:schemeClr val="bg1"/>
                </a:solidFill>
                <a:latin typeface="Arial Unicode MS"/>
              </a:rPr>
              <a:t>filtration</a:t>
            </a:r>
            <a:endParaRPr lang="de-CH" sz="675" dirty="0">
              <a:solidFill>
                <a:schemeClr val="bg1"/>
              </a:solidFill>
              <a:latin typeface="Arial Unicode MS"/>
            </a:endParaRPr>
          </a:p>
          <a:p>
            <a:r>
              <a:rPr lang="de-CH" sz="675" dirty="0">
                <a:solidFill>
                  <a:schemeClr val="bg1"/>
                </a:solidFill>
                <a:latin typeface="Arial Unicode MS"/>
              </a:rPr>
              <a:t>Membrane </a:t>
            </a:r>
            <a:r>
              <a:rPr lang="de-CH" sz="675" dirty="0" err="1">
                <a:solidFill>
                  <a:schemeClr val="bg1"/>
                </a:solidFill>
                <a:latin typeface="Arial Unicode MS"/>
              </a:rPr>
              <a:t>filtration</a:t>
            </a:r>
            <a:endParaRPr lang="de-CH" sz="675" dirty="0">
              <a:solidFill>
                <a:schemeClr val="bg1"/>
              </a:solidFill>
              <a:latin typeface="Arial Unicode MS"/>
            </a:endParaRPr>
          </a:p>
          <a:p>
            <a:r>
              <a:rPr lang="de-CH" sz="675" dirty="0" err="1">
                <a:solidFill>
                  <a:schemeClr val="bg1"/>
                </a:solidFill>
                <a:latin typeface="Arial Unicode MS"/>
              </a:rPr>
              <a:t>Coagulation</a:t>
            </a:r>
            <a:r>
              <a:rPr lang="de-CH" sz="675" dirty="0">
                <a:solidFill>
                  <a:schemeClr val="bg1"/>
                </a:solidFill>
                <a:latin typeface="Arial Unicode MS"/>
              </a:rPr>
              <a:t>/ </a:t>
            </a:r>
            <a:r>
              <a:rPr lang="de-CH" sz="675" dirty="0" err="1">
                <a:solidFill>
                  <a:schemeClr val="bg1"/>
                </a:solidFill>
                <a:latin typeface="Arial Unicode MS"/>
              </a:rPr>
              <a:t>sedimentation</a:t>
            </a:r>
            <a:endParaRPr lang="de-CH" sz="675" dirty="0">
              <a:solidFill>
                <a:schemeClr val="bg1"/>
              </a:solidFill>
              <a:latin typeface="Arial Unicode MS"/>
            </a:endParaRPr>
          </a:p>
          <a:p>
            <a:r>
              <a:rPr lang="de-CH" sz="675" dirty="0" err="1">
                <a:solidFill>
                  <a:schemeClr val="bg1"/>
                </a:solidFill>
                <a:latin typeface="Arial Unicode MS"/>
              </a:rPr>
              <a:t>Coagulation</a:t>
            </a:r>
            <a:r>
              <a:rPr lang="de-CH" sz="675" dirty="0">
                <a:solidFill>
                  <a:schemeClr val="bg1"/>
                </a:solidFill>
                <a:latin typeface="Arial Unicode MS"/>
              </a:rPr>
              <a:t>/ </a:t>
            </a:r>
            <a:r>
              <a:rPr lang="de-CH" sz="675" dirty="0" err="1">
                <a:solidFill>
                  <a:schemeClr val="bg1"/>
                </a:solidFill>
                <a:latin typeface="Arial Unicode MS"/>
              </a:rPr>
              <a:t>filtration</a:t>
            </a:r>
            <a:endParaRPr lang="en-GB" sz="675" dirty="0">
              <a:solidFill>
                <a:schemeClr val="bg1"/>
              </a:solidFill>
              <a:latin typeface="Arial Unicode MS"/>
            </a:endParaRPr>
          </a:p>
        </p:txBody>
      </p:sp>
      <p:sp>
        <p:nvSpPr>
          <p:cNvPr id="42" name="TextBox 41"/>
          <p:cNvSpPr txBox="1"/>
          <p:nvPr/>
        </p:nvSpPr>
        <p:spPr>
          <a:xfrm>
            <a:off x="4694334" y="2754547"/>
            <a:ext cx="990117" cy="830997"/>
          </a:xfrm>
          <a:prstGeom prst="rect">
            <a:avLst/>
          </a:prstGeom>
          <a:noFill/>
        </p:spPr>
        <p:txBody>
          <a:bodyPr wrap="square" rtlCol="0">
            <a:spAutoFit/>
          </a:bodyPr>
          <a:lstStyle/>
          <a:p>
            <a:r>
              <a:rPr lang="de-CH" sz="750" b="1" dirty="0" err="1">
                <a:solidFill>
                  <a:schemeClr val="bg1"/>
                </a:solidFill>
                <a:latin typeface="Arial Unicode MS"/>
              </a:rPr>
              <a:t>Microbial</a:t>
            </a:r>
            <a:endParaRPr lang="de-CH" sz="750" b="1" dirty="0">
              <a:solidFill>
                <a:schemeClr val="bg1"/>
              </a:solidFill>
              <a:latin typeface="Arial Unicode MS"/>
            </a:endParaRPr>
          </a:p>
          <a:p>
            <a:r>
              <a:rPr lang="de-CH" sz="675" dirty="0" err="1">
                <a:solidFill>
                  <a:schemeClr val="bg1"/>
                </a:solidFill>
                <a:latin typeface="Arial Unicode MS"/>
              </a:rPr>
              <a:t>Chlorination</a:t>
            </a:r>
            <a:endParaRPr lang="de-CH" sz="675" dirty="0">
              <a:solidFill>
                <a:schemeClr val="bg1"/>
              </a:solidFill>
              <a:latin typeface="Arial Unicode MS"/>
            </a:endParaRPr>
          </a:p>
          <a:p>
            <a:r>
              <a:rPr lang="de-CH" sz="675" dirty="0">
                <a:solidFill>
                  <a:schemeClr val="bg1"/>
                </a:solidFill>
                <a:latin typeface="Arial Unicode MS"/>
              </a:rPr>
              <a:t>UV</a:t>
            </a:r>
          </a:p>
          <a:p>
            <a:r>
              <a:rPr lang="de-CH" sz="675" dirty="0" err="1">
                <a:solidFill>
                  <a:schemeClr val="bg1"/>
                </a:solidFill>
                <a:latin typeface="Arial Unicode MS"/>
              </a:rPr>
              <a:t>Electrochlorination</a:t>
            </a:r>
            <a:endParaRPr lang="de-CH" sz="675" dirty="0">
              <a:solidFill>
                <a:schemeClr val="bg1"/>
              </a:solidFill>
              <a:latin typeface="Arial Unicode MS"/>
            </a:endParaRPr>
          </a:p>
          <a:p>
            <a:r>
              <a:rPr lang="de-CH" sz="675" dirty="0">
                <a:solidFill>
                  <a:schemeClr val="bg1"/>
                </a:solidFill>
                <a:latin typeface="Arial Unicode MS"/>
              </a:rPr>
              <a:t>Slow </a:t>
            </a:r>
            <a:r>
              <a:rPr lang="de-CH" sz="675" dirty="0" err="1">
                <a:solidFill>
                  <a:schemeClr val="bg1"/>
                </a:solidFill>
                <a:latin typeface="Arial Unicode MS"/>
              </a:rPr>
              <a:t>sand</a:t>
            </a:r>
            <a:r>
              <a:rPr lang="de-CH" sz="675" dirty="0">
                <a:solidFill>
                  <a:schemeClr val="bg1"/>
                </a:solidFill>
                <a:latin typeface="Arial Unicode MS"/>
              </a:rPr>
              <a:t> </a:t>
            </a:r>
            <a:r>
              <a:rPr lang="de-CH" sz="675" dirty="0" err="1">
                <a:solidFill>
                  <a:schemeClr val="bg1"/>
                </a:solidFill>
                <a:latin typeface="Arial Unicode MS"/>
              </a:rPr>
              <a:t>filtration</a:t>
            </a:r>
            <a:endParaRPr lang="de-CH" sz="675" dirty="0">
              <a:solidFill>
                <a:schemeClr val="bg1"/>
              </a:solidFill>
              <a:latin typeface="Arial Unicode MS"/>
            </a:endParaRPr>
          </a:p>
          <a:p>
            <a:r>
              <a:rPr lang="de-CH" sz="675" dirty="0">
                <a:solidFill>
                  <a:schemeClr val="bg1"/>
                </a:solidFill>
                <a:latin typeface="Arial Unicode MS"/>
              </a:rPr>
              <a:t>Ultrafiltration</a:t>
            </a:r>
          </a:p>
          <a:p>
            <a:r>
              <a:rPr lang="de-CH" sz="675" dirty="0" err="1">
                <a:solidFill>
                  <a:schemeClr val="bg1"/>
                </a:solidFill>
                <a:latin typeface="Arial Unicode MS"/>
              </a:rPr>
              <a:t>Pasteurization</a:t>
            </a:r>
            <a:endParaRPr lang="de-CH" sz="675" dirty="0">
              <a:solidFill>
                <a:schemeClr val="bg1"/>
              </a:solidFill>
              <a:latin typeface="Arial Unicode MS"/>
            </a:endParaRPr>
          </a:p>
        </p:txBody>
      </p:sp>
      <p:sp>
        <p:nvSpPr>
          <p:cNvPr id="43" name="TextBox 42"/>
          <p:cNvSpPr txBox="1"/>
          <p:nvPr/>
        </p:nvSpPr>
        <p:spPr>
          <a:xfrm>
            <a:off x="5827177" y="3342303"/>
            <a:ext cx="875207" cy="323165"/>
          </a:xfrm>
          <a:prstGeom prst="rect">
            <a:avLst/>
          </a:prstGeom>
          <a:noFill/>
        </p:spPr>
        <p:txBody>
          <a:bodyPr wrap="square" rtlCol="0">
            <a:spAutoFit/>
          </a:bodyPr>
          <a:lstStyle/>
          <a:p>
            <a:r>
              <a:rPr lang="de-CH" sz="750" b="1" dirty="0">
                <a:solidFill>
                  <a:schemeClr val="bg1"/>
                </a:solidFill>
                <a:latin typeface="Arial Unicode MS"/>
              </a:rPr>
              <a:t>Large </a:t>
            </a:r>
            <a:r>
              <a:rPr lang="de-CH" sz="750" b="1" dirty="0" err="1">
                <a:solidFill>
                  <a:schemeClr val="bg1"/>
                </a:solidFill>
                <a:latin typeface="Arial Unicode MS"/>
              </a:rPr>
              <a:t>scale</a:t>
            </a:r>
            <a:r>
              <a:rPr lang="de-CH" sz="750" b="1" dirty="0">
                <a:solidFill>
                  <a:schemeClr val="bg1"/>
                </a:solidFill>
                <a:latin typeface="Arial Unicode MS"/>
              </a:rPr>
              <a:t> </a:t>
            </a:r>
            <a:r>
              <a:rPr lang="de-CH" sz="750" b="1" dirty="0" err="1">
                <a:solidFill>
                  <a:schemeClr val="bg1"/>
                </a:solidFill>
                <a:latin typeface="Arial Unicode MS"/>
              </a:rPr>
              <a:t>distribution</a:t>
            </a:r>
            <a:endParaRPr lang="en-GB" sz="750" b="1" dirty="0">
              <a:solidFill>
                <a:schemeClr val="bg1"/>
              </a:solidFill>
              <a:latin typeface="Arial Unicode MS"/>
            </a:endParaRPr>
          </a:p>
        </p:txBody>
      </p:sp>
      <p:sp>
        <p:nvSpPr>
          <p:cNvPr id="44" name="TextBox 43"/>
          <p:cNvSpPr txBox="1"/>
          <p:nvPr/>
        </p:nvSpPr>
        <p:spPr>
          <a:xfrm>
            <a:off x="6922059" y="1958240"/>
            <a:ext cx="990117" cy="738664"/>
          </a:xfrm>
          <a:prstGeom prst="rect">
            <a:avLst/>
          </a:prstGeom>
          <a:noFill/>
        </p:spPr>
        <p:txBody>
          <a:bodyPr wrap="square" rtlCol="0">
            <a:spAutoFit/>
          </a:bodyPr>
          <a:lstStyle/>
          <a:p>
            <a:r>
              <a:rPr lang="de-CH" sz="750" b="1" dirty="0">
                <a:solidFill>
                  <a:schemeClr val="bg1"/>
                </a:solidFill>
                <a:latin typeface="Arial Unicode MS"/>
              </a:rPr>
              <a:t>Safe </a:t>
            </a:r>
            <a:r>
              <a:rPr lang="de-CH" sz="750" b="1" dirty="0" err="1">
                <a:solidFill>
                  <a:schemeClr val="bg1"/>
                </a:solidFill>
                <a:latin typeface="Arial Unicode MS"/>
              </a:rPr>
              <a:t>water</a:t>
            </a:r>
            <a:r>
              <a:rPr lang="de-CH" sz="750" b="1" dirty="0">
                <a:solidFill>
                  <a:schemeClr val="bg1"/>
                </a:solidFill>
                <a:latin typeface="Arial Unicode MS"/>
              </a:rPr>
              <a:t> </a:t>
            </a:r>
            <a:r>
              <a:rPr lang="de-CH" sz="750" b="1" dirty="0" err="1">
                <a:solidFill>
                  <a:schemeClr val="bg1"/>
                </a:solidFill>
                <a:latin typeface="Arial Unicode MS"/>
              </a:rPr>
              <a:t>storage</a:t>
            </a:r>
            <a:endParaRPr lang="de-CH" sz="750" b="1" dirty="0">
              <a:solidFill>
                <a:schemeClr val="bg1"/>
              </a:solidFill>
              <a:latin typeface="Arial Unicode MS"/>
            </a:endParaRPr>
          </a:p>
          <a:p>
            <a:r>
              <a:rPr lang="de-CH" sz="675" dirty="0">
                <a:solidFill>
                  <a:schemeClr val="bg1"/>
                </a:solidFill>
                <a:latin typeface="Arial Unicode MS"/>
              </a:rPr>
              <a:t>10-50 L</a:t>
            </a:r>
          </a:p>
          <a:p>
            <a:r>
              <a:rPr lang="de-CH" sz="675" dirty="0">
                <a:solidFill>
                  <a:schemeClr val="bg1"/>
                </a:solidFill>
                <a:latin typeface="Arial Unicode MS"/>
              </a:rPr>
              <a:t>50-1000 L</a:t>
            </a:r>
          </a:p>
          <a:p>
            <a:r>
              <a:rPr lang="de-CH" sz="675" dirty="0">
                <a:solidFill>
                  <a:schemeClr val="bg1"/>
                </a:solidFill>
                <a:latin typeface="Arial Unicode MS"/>
              </a:rPr>
              <a:t>&gt; 1000 L</a:t>
            </a:r>
          </a:p>
          <a:p>
            <a:endParaRPr lang="de-CH" sz="675" dirty="0">
              <a:solidFill>
                <a:schemeClr val="bg1"/>
              </a:solidFill>
              <a:latin typeface="Arial Unicode MS"/>
            </a:endParaRPr>
          </a:p>
        </p:txBody>
      </p:sp>
      <p:sp>
        <p:nvSpPr>
          <p:cNvPr id="4" name="Rectangle 3"/>
          <p:cNvSpPr/>
          <p:nvPr/>
        </p:nvSpPr>
        <p:spPr>
          <a:xfrm>
            <a:off x="4729115" y="3866668"/>
            <a:ext cx="4328450" cy="923330"/>
          </a:xfrm>
          <a:prstGeom prst="rect">
            <a:avLst/>
          </a:prstGeom>
          <a:solidFill>
            <a:schemeClr val="bg1"/>
          </a:solidFill>
          <a:ln>
            <a:solidFill>
              <a:schemeClr val="tx1"/>
            </a:solidFill>
          </a:ln>
        </p:spPr>
        <p:txBody>
          <a:bodyPr wrap="square">
            <a:spAutoFit/>
          </a:bodyPr>
          <a:lstStyle/>
          <a:p>
            <a:pPr lvl="0"/>
            <a:r>
              <a:rPr lang="en-US" b="1" dirty="0">
                <a:solidFill>
                  <a:srgbClr val="00B0F0"/>
                </a:solidFill>
              </a:rPr>
              <a:t>Learning objective 4: </a:t>
            </a:r>
          </a:p>
          <a:p>
            <a:pPr lvl="0"/>
            <a:r>
              <a:rPr lang="en-US" dirty="0"/>
              <a:t>Illustrate a system template for a ‘real world’ scenario</a:t>
            </a:r>
          </a:p>
        </p:txBody>
      </p:sp>
      <p:sp>
        <p:nvSpPr>
          <p:cNvPr id="45"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47</a:t>
            </a:fld>
            <a:endParaRPr lang="de-DE" sz="1050" dirty="0"/>
          </a:p>
        </p:txBody>
      </p:sp>
    </p:spTree>
    <p:extLst>
      <p:ext uri="{BB962C8B-B14F-4D97-AF65-F5344CB8AC3E}">
        <p14:creationId xmlns:p14="http://schemas.microsoft.com/office/powerpoint/2010/main" val="21651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304800" y="267240"/>
            <a:ext cx="6477000" cy="415528"/>
          </a:xfrm>
        </p:spPr>
        <p:txBody>
          <a:bodyPr>
            <a:normAutofit fontScale="90000"/>
          </a:bodyPr>
          <a:lstStyle/>
          <a:p>
            <a:r>
              <a:rPr lang="de-CH" altLang="de-DE" b="1" dirty="0">
                <a:solidFill>
                  <a:schemeClr val="bg1"/>
                </a:solidFill>
              </a:rPr>
              <a:t>Design </a:t>
            </a:r>
            <a:r>
              <a:rPr lang="de-CH" altLang="de-DE" b="1" dirty="0" err="1">
                <a:solidFill>
                  <a:schemeClr val="bg1"/>
                </a:solidFill>
              </a:rPr>
              <a:t>consideration</a:t>
            </a:r>
            <a:r>
              <a:rPr lang="de-CH" altLang="de-DE" b="1" dirty="0">
                <a:solidFill>
                  <a:schemeClr val="bg1"/>
                </a:solidFill>
              </a:rPr>
              <a:t>:</a:t>
            </a:r>
            <a:r>
              <a:rPr lang="de-CH" altLang="de-DE" dirty="0">
                <a:solidFill>
                  <a:schemeClr val="bg1"/>
                </a:solidFill>
              </a:rPr>
              <a:t> </a:t>
            </a:r>
            <a:r>
              <a:rPr lang="de-CH" altLang="de-DE" b="1" dirty="0">
                <a:solidFill>
                  <a:schemeClr val="bg1"/>
                </a:solidFill>
              </a:rPr>
              <a:t>Source </a:t>
            </a:r>
            <a:r>
              <a:rPr lang="de-CH" altLang="de-DE" b="1" dirty="0" err="1">
                <a:solidFill>
                  <a:schemeClr val="bg1"/>
                </a:solidFill>
              </a:rPr>
              <a:t>suitability</a:t>
            </a:r>
            <a:endParaRPr lang="de-CH" altLang="de-DE" b="1" dirty="0">
              <a:solidFill>
                <a:schemeClr val="bg1"/>
              </a:solidFill>
            </a:endParaRPr>
          </a:p>
        </p:txBody>
      </p:sp>
      <p:sp>
        <p:nvSpPr>
          <p:cNvPr id="204803" name="Rectangle 3"/>
          <p:cNvSpPr>
            <a:spLocks noGrp="1" noChangeArrowheads="1"/>
          </p:cNvSpPr>
          <p:nvPr>
            <p:ph type="body" idx="1"/>
          </p:nvPr>
        </p:nvSpPr>
        <p:spPr>
          <a:xfrm>
            <a:off x="3048000" y="1123949"/>
            <a:ext cx="4953000" cy="3638011"/>
          </a:xfrm>
        </p:spPr>
        <p:txBody>
          <a:bodyPr>
            <a:normAutofit lnSpcReduction="10000"/>
          </a:bodyPr>
          <a:lstStyle/>
          <a:p>
            <a:pPr marL="457120" indent="-457120">
              <a:buNone/>
            </a:pPr>
            <a:r>
              <a:rPr lang="de-CH" altLang="de-DE" sz="1350" b="1" dirty="0"/>
              <a:t>Rainwater		</a:t>
            </a:r>
            <a:r>
              <a:rPr lang="de-CH" altLang="de-DE" sz="1350" b="1" dirty="0" err="1"/>
              <a:t>microbiological</a:t>
            </a:r>
            <a:r>
              <a:rPr lang="de-CH" altLang="de-DE" sz="1350" b="1" dirty="0"/>
              <a:t> </a:t>
            </a:r>
            <a:r>
              <a:rPr lang="de-CH" altLang="de-DE" sz="1350" b="1" dirty="0" err="1"/>
              <a:t>quality</a:t>
            </a:r>
            <a:r>
              <a:rPr lang="de-CH" altLang="de-DE" sz="1350" b="1" dirty="0"/>
              <a:t> </a:t>
            </a:r>
            <a:r>
              <a:rPr lang="de-CH" altLang="de-DE" sz="1350" b="1" dirty="0" err="1"/>
              <a:t>good</a:t>
            </a:r>
            <a:endParaRPr lang="de-CH" altLang="de-DE" sz="1350" b="1" dirty="0"/>
          </a:p>
          <a:p>
            <a:pPr marL="457120" indent="-457120">
              <a:buNone/>
            </a:pPr>
            <a:r>
              <a:rPr lang="de-CH" altLang="de-DE" sz="1350" b="1" dirty="0"/>
              <a:t>			</a:t>
            </a:r>
            <a:r>
              <a:rPr lang="de-CH" altLang="de-DE" sz="1350" b="1" dirty="0" err="1"/>
              <a:t>contains</a:t>
            </a:r>
            <a:r>
              <a:rPr lang="de-CH" altLang="de-DE" sz="1350" b="1" dirty="0"/>
              <a:t> </a:t>
            </a:r>
            <a:r>
              <a:rPr lang="de-CH" altLang="de-DE" sz="1350" b="1" dirty="0" err="1"/>
              <a:t>few</a:t>
            </a:r>
            <a:r>
              <a:rPr lang="de-CH" altLang="de-DE" sz="1350" b="1" dirty="0"/>
              <a:t> </a:t>
            </a:r>
            <a:r>
              <a:rPr lang="de-CH" altLang="de-DE" sz="1350" b="1" dirty="0" err="1"/>
              <a:t>minerals</a:t>
            </a:r>
            <a:endParaRPr lang="de-CH" altLang="de-DE" sz="1350" b="1" dirty="0"/>
          </a:p>
          <a:p>
            <a:pPr marL="457120" indent="-457120">
              <a:buNone/>
            </a:pPr>
            <a:r>
              <a:rPr lang="de-CH" altLang="de-DE" sz="1350" b="1" dirty="0"/>
              <a:t>			</a:t>
            </a:r>
            <a:r>
              <a:rPr lang="de-CH" altLang="de-DE" sz="1350" b="1" dirty="0" err="1"/>
              <a:t>utilisation</a:t>
            </a:r>
            <a:r>
              <a:rPr lang="de-CH" altLang="de-DE" sz="1350" b="1" dirty="0"/>
              <a:t> easy</a:t>
            </a:r>
          </a:p>
          <a:p>
            <a:pPr marL="457120" indent="-457120">
              <a:buNone/>
            </a:pPr>
            <a:r>
              <a:rPr lang="de-CH" altLang="de-DE" sz="1350" b="1" dirty="0"/>
              <a:t>			</a:t>
            </a:r>
            <a:r>
              <a:rPr lang="de-CH" altLang="de-DE" sz="1350" b="1" dirty="0" err="1"/>
              <a:t>storage</a:t>
            </a:r>
            <a:r>
              <a:rPr lang="de-CH" altLang="de-DE" sz="1350" b="1" dirty="0"/>
              <a:t> </a:t>
            </a:r>
            <a:r>
              <a:rPr lang="de-CH" altLang="de-DE" sz="1350" b="1" dirty="0" err="1"/>
              <a:t>necessary</a:t>
            </a:r>
            <a:endParaRPr lang="de-CH" altLang="de-DE" sz="1350" b="1" dirty="0"/>
          </a:p>
          <a:p>
            <a:pPr marL="457120" indent="-457120">
              <a:buNone/>
            </a:pPr>
            <a:endParaRPr lang="de-CH" altLang="de-DE" sz="1350" b="1" dirty="0"/>
          </a:p>
          <a:p>
            <a:pPr marL="457120" indent="-457120">
              <a:buNone/>
            </a:pPr>
            <a:r>
              <a:rPr lang="de-CH" altLang="de-DE" sz="1350" b="1" dirty="0" err="1"/>
              <a:t>Ground</a:t>
            </a:r>
            <a:r>
              <a:rPr lang="de-CH" altLang="de-DE" sz="1350" b="1" dirty="0"/>
              <a:t> </a:t>
            </a:r>
            <a:r>
              <a:rPr lang="de-CH" altLang="de-DE" sz="1350" b="1" dirty="0" err="1"/>
              <a:t>water</a:t>
            </a:r>
            <a:r>
              <a:rPr lang="de-CH" altLang="de-DE" sz="1350" b="1" dirty="0"/>
              <a:t>	</a:t>
            </a:r>
            <a:r>
              <a:rPr lang="de-CH" altLang="de-DE" sz="1350" b="1" dirty="0" err="1"/>
              <a:t>microbiological</a:t>
            </a:r>
            <a:r>
              <a:rPr lang="de-CH" altLang="de-DE" sz="1350" b="1" dirty="0"/>
              <a:t> </a:t>
            </a:r>
            <a:r>
              <a:rPr lang="de-CH" altLang="de-DE" sz="1350" b="1" dirty="0" err="1"/>
              <a:t>quality</a:t>
            </a:r>
            <a:r>
              <a:rPr lang="de-CH" altLang="de-DE" sz="1350" b="1" dirty="0"/>
              <a:t> </a:t>
            </a:r>
            <a:r>
              <a:rPr lang="de-CH" altLang="de-DE" sz="1350" b="1" dirty="0" err="1"/>
              <a:t>good</a:t>
            </a:r>
            <a:endParaRPr lang="de-CH" altLang="de-DE" sz="1350" b="1" dirty="0"/>
          </a:p>
          <a:p>
            <a:pPr marL="457120" indent="-457120">
              <a:buNone/>
            </a:pPr>
            <a:r>
              <a:rPr lang="de-CH" altLang="de-DE" sz="1350" b="1" dirty="0"/>
              <a:t>			</a:t>
            </a:r>
            <a:r>
              <a:rPr lang="de-CH" altLang="de-DE" sz="1350" b="1" dirty="0" err="1"/>
              <a:t>risk</a:t>
            </a:r>
            <a:r>
              <a:rPr lang="de-CH" altLang="de-DE" sz="1350" b="1" dirty="0"/>
              <a:t> </a:t>
            </a:r>
            <a:r>
              <a:rPr lang="de-CH" altLang="de-DE" sz="1350" b="1" dirty="0" err="1"/>
              <a:t>of</a:t>
            </a:r>
            <a:r>
              <a:rPr lang="de-CH" altLang="de-DE" sz="1350" b="1" dirty="0"/>
              <a:t> </a:t>
            </a:r>
            <a:r>
              <a:rPr lang="de-CH" altLang="de-DE" sz="1350" b="1" dirty="0" err="1"/>
              <a:t>geogenic</a:t>
            </a:r>
            <a:r>
              <a:rPr lang="de-CH" altLang="de-DE" sz="1350" b="1" dirty="0"/>
              <a:t> </a:t>
            </a:r>
            <a:r>
              <a:rPr lang="de-CH" altLang="de-DE" sz="1350" b="1" dirty="0" err="1"/>
              <a:t>contamination</a:t>
            </a:r>
            <a:br>
              <a:rPr lang="de-CH" altLang="de-DE" sz="1350" b="1" dirty="0"/>
            </a:br>
            <a:r>
              <a:rPr lang="de-CH" altLang="de-DE" sz="1350" b="1" dirty="0"/>
              <a:t>		</a:t>
            </a:r>
            <a:r>
              <a:rPr lang="de-CH" altLang="de-DE" sz="1350" b="1" dirty="0" err="1"/>
              <a:t>contamination</a:t>
            </a:r>
            <a:r>
              <a:rPr lang="de-CH" altLang="de-DE" sz="1350" b="1" dirty="0"/>
              <a:t> </a:t>
            </a:r>
            <a:r>
              <a:rPr lang="de-CH" altLang="de-DE" sz="1350" b="1" dirty="0" err="1"/>
              <a:t>possible</a:t>
            </a:r>
            <a:r>
              <a:rPr lang="de-CH" altLang="de-DE" sz="1350" b="1" dirty="0"/>
              <a:t> </a:t>
            </a:r>
            <a:br>
              <a:rPr lang="de-CH" altLang="de-DE" sz="1350" b="1" dirty="0"/>
            </a:br>
            <a:r>
              <a:rPr lang="de-CH" altLang="de-DE" sz="1350" b="1" dirty="0"/>
              <a:t>		</a:t>
            </a:r>
            <a:r>
              <a:rPr lang="de-CH" altLang="de-DE" sz="1350" b="1" dirty="0" err="1"/>
              <a:t>for</a:t>
            </a:r>
            <a:r>
              <a:rPr lang="de-CH" altLang="de-DE" sz="1350" b="1" dirty="0"/>
              <a:t> (2) &amp; (3)</a:t>
            </a:r>
          </a:p>
          <a:p>
            <a:pPr marL="457120" indent="-457120">
              <a:buNone/>
            </a:pPr>
            <a:r>
              <a:rPr lang="de-CH" altLang="de-DE" sz="1350" b="1" dirty="0"/>
              <a:t>			</a:t>
            </a:r>
            <a:r>
              <a:rPr lang="de-CH" altLang="de-DE" sz="1350" b="1" dirty="0" err="1"/>
              <a:t>usually</a:t>
            </a:r>
            <a:r>
              <a:rPr lang="de-CH" altLang="de-DE" sz="1350" b="1" dirty="0"/>
              <a:t> </a:t>
            </a:r>
            <a:r>
              <a:rPr lang="de-CH" altLang="de-DE" sz="1350" b="1" dirty="0" err="1"/>
              <a:t>no</a:t>
            </a:r>
            <a:r>
              <a:rPr lang="de-CH" altLang="de-DE" sz="1350" b="1" dirty="0"/>
              <a:t> </a:t>
            </a:r>
            <a:r>
              <a:rPr lang="de-CH" altLang="de-DE" sz="1350" b="1" dirty="0" err="1"/>
              <a:t>treatment</a:t>
            </a:r>
            <a:r>
              <a:rPr lang="de-CH" altLang="de-DE" sz="1350" b="1" dirty="0"/>
              <a:t> </a:t>
            </a:r>
            <a:r>
              <a:rPr lang="de-CH" altLang="de-DE" sz="1350" b="1" dirty="0" err="1"/>
              <a:t>necessary</a:t>
            </a:r>
            <a:endParaRPr lang="de-CH" altLang="de-DE" sz="1350" b="1" dirty="0"/>
          </a:p>
          <a:p>
            <a:pPr marL="457120" indent="-457120">
              <a:buNone/>
            </a:pPr>
            <a:r>
              <a:rPr lang="de-CH" altLang="de-DE" sz="1350" b="1" dirty="0"/>
              <a:t>			</a:t>
            </a:r>
            <a:r>
              <a:rPr lang="de-CH" altLang="de-DE" sz="1350" b="1" dirty="0" err="1"/>
              <a:t>utilisation</a:t>
            </a:r>
            <a:r>
              <a:rPr lang="de-CH" altLang="de-DE" sz="1350" b="1" dirty="0"/>
              <a:t> easy (3) =&gt; </a:t>
            </a:r>
            <a:r>
              <a:rPr lang="de-CH" altLang="de-DE" sz="1350" b="1" dirty="0" err="1"/>
              <a:t>difficult</a:t>
            </a:r>
            <a:r>
              <a:rPr lang="de-CH" altLang="de-DE" sz="1350" b="1" dirty="0"/>
              <a:t> (1)</a:t>
            </a:r>
          </a:p>
          <a:p>
            <a:pPr marL="457120" indent="-457120">
              <a:buNone/>
            </a:pPr>
            <a:endParaRPr lang="de-CH" altLang="de-DE" sz="1350" b="1" dirty="0"/>
          </a:p>
          <a:p>
            <a:pPr marL="457120" indent="-457120">
              <a:buNone/>
            </a:pPr>
            <a:r>
              <a:rPr lang="de-CH" altLang="de-DE" sz="1350" b="1" dirty="0"/>
              <a:t>Surface </a:t>
            </a:r>
            <a:r>
              <a:rPr lang="de-CH" altLang="de-DE" sz="1350" b="1" dirty="0" err="1"/>
              <a:t>water</a:t>
            </a:r>
            <a:r>
              <a:rPr lang="de-CH" altLang="de-DE" sz="1350" b="1" dirty="0"/>
              <a:t>	</a:t>
            </a:r>
            <a:r>
              <a:rPr lang="de-CH" altLang="de-DE" sz="1350" b="1" dirty="0" err="1"/>
              <a:t>great</a:t>
            </a:r>
            <a:r>
              <a:rPr lang="de-CH" altLang="de-DE" sz="1350" b="1" dirty="0"/>
              <a:t> </a:t>
            </a:r>
            <a:r>
              <a:rPr lang="de-CH" altLang="de-DE" sz="1350" b="1" dirty="0" err="1"/>
              <a:t>risk</a:t>
            </a:r>
            <a:r>
              <a:rPr lang="de-CH" altLang="de-DE" sz="1350" b="1" dirty="0"/>
              <a:t> </a:t>
            </a:r>
            <a:r>
              <a:rPr lang="de-CH" altLang="de-DE" sz="1350" b="1" dirty="0" err="1"/>
              <a:t>for</a:t>
            </a:r>
            <a:r>
              <a:rPr lang="de-CH" altLang="de-DE" sz="1350" b="1" dirty="0"/>
              <a:t> </a:t>
            </a:r>
            <a:r>
              <a:rPr lang="de-CH" altLang="de-DE" sz="1350" b="1" dirty="0" err="1"/>
              <a:t>microbiological</a:t>
            </a:r>
            <a:r>
              <a:rPr lang="de-CH" altLang="de-DE" sz="1350" b="1" dirty="0"/>
              <a:t> 			</a:t>
            </a:r>
            <a:r>
              <a:rPr lang="de-CH" altLang="de-DE" sz="1350" b="1" dirty="0" err="1"/>
              <a:t>contamination</a:t>
            </a:r>
            <a:endParaRPr lang="de-CH" altLang="de-DE" sz="1350" b="1" dirty="0"/>
          </a:p>
          <a:p>
            <a:pPr marL="457120" indent="-457120">
              <a:buNone/>
            </a:pPr>
            <a:r>
              <a:rPr lang="de-CH" altLang="de-DE" sz="1350" b="1" dirty="0"/>
              <a:t>			high </a:t>
            </a:r>
            <a:r>
              <a:rPr lang="de-CH" altLang="de-DE" sz="1350" b="1" dirty="0" err="1"/>
              <a:t>content</a:t>
            </a:r>
            <a:r>
              <a:rPr lang="de-CH" altLang="de-DE" sz="1350" b="1" dirty="0"/>
              <a:t> </a:t>
            </a:r>
            <a:r>
              <a:rPr lang="de-CH" altLang="de-DE" sz="1350" b="1" dirty="0" err="1"/>
              <a:t>of</a:t>
            </a:r>
            <a:r>
              <a:rPr lang="de-CH" altLang="de-DE" sz="1350" b="1" dirty="0"/>
              <a:t> </a:t>
            </a:r>
            <a:r>
              <a:rPr lang="de-CH" altLang="de-DE" sz="1350" b="1" dirty="0" err="1"/>
              <a:t>solids</a:t>
            </a:r>
            <a:r>
              <a:rPr lang="de-CH" altLang="de-DE" sz="1350" b="1" dirty="0"/>
              <a:t> </a:t>
            </a:r>
            <a:r>
              <a:rPr lang="de-CH" altLang="de-DE" sz="1350" b="1" dirty="0" err="1"/>
              <a:t>and</a:t>
            </a:r>
            <a:r>
              <a:rPr lang="de-CH" altLang="de-DE" sz="1350" b="1" dirty="0"/>
              <a:t> </a:t>
            </a:r>
            <a:r>
              <a:rPr lang="de-CH" altLang="de-DE" sz="1350" b="1" dirty="0" err="1"/>
              <a:t>algii</a:t>
            </a:r>
            <a:endParaRPr lang="de-CH" altLang="de-DE" sz="1350" b="1" dirty="0"/>
          </a:p>
          <a:p>
            <a:pPr marL="457120" indent="-457120">
              <a:buNone/>
            </a:pPr>
            <a:r>
              <a:rPr lang="de-CH" altLang="de-DE" sz="1350" b="1" dirty="0"/>
              <a:t>			</a:t>
            </a:r>
            <a:r>
              <a:rPr lang="de-CH" altLang="de-DE" sz="1350" b="1" dirty="0" err="1"/>
              <a:t>treatment</a:t>
            </a:r>
            <a:r>
              <a:rPr lang="de-CH" altLang="de-DE" sz="1350" b="1" dirty="0"/>
              <a:t> </a:t>
            </a:r>
            <a:r>
              <a:rPr lang="de-CH" altLang="de-DE" sz="1350" b="1" dirty="0" err="1"/>
              <a:t>necessary</a:t>
            </a:r>
            <a:endParaRPr lang="de-CH" altLang="de-DE" sz="1350" b="1" dirty="0"/>
          </a:p>
        </p:txBody>
      </p:sp>
      <p:pic>
        <p:nvPicPr>
          <p:cNvPr id="204804" name="Picture 4" descr="Wasservorkomm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09484" y="931664"/>
            <a:ext cx="1551026" cy="35814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48</a:t>
            </a:fld>
            <a:endParaRPr lang="de-DE" sz="1050" dirty="0"/>
          </a:p>
        </p:txBody>
      </p:sp>
    </p:spTree>
    <p:extLst>
      <p:ext uri="{BB962C8B-B14F-4D97-AF65-F5344CB8AC3E}">
        <p14:creationId xmlns:p14="http://schemas.microsoft.com/office/powerpoint/2010/main" val="18451234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5750"/>
            <a:ext cx="8229600" cy="378619"/>
          </a:xfrm>
        </p:spPr>
        <p:txBody>
          <a:bodyPr>
            <a:normAutofit fontScale="90000"/>
          </a:bodyPr>
          <a:lstStyle/>
          <a:p>
            <a:r>
              <a:rPr lang="de-CH" dirty="0" err="1">
                <a:solidFill>
                  <a:schemeClr val="bg1"/>
                </a:solidFill>
              </a:rPr>
              <a:t>Criteria</a:t>
            </a:r>
            <a:r>
              <a:rPr lang="de-CH" dirty="0">
                <a:solidFill>
                  <a:schemeClr val="bg1"/>
                </a:solidFill>
              </a:rPr>
              <a:t> </a:t>
            </a:r>
            <a:r>
              <a:rPr lang="de-CH" dirty="0" err="1">
                <a:solidFill>
                  <a:schemeClr val="bg1"/>
                </a:solidFill>
              </a:rPr>
              <a:t>for</a:t>
            </a:r>
            <a:r>
              <a:rPr lang="de-CH" dirty="0">
                <a:solidFill>
                  <a:schemeClr val="bg1"/>
                </a:solidFill>
              </a:rPr>
              <a:t> </a:t>
            </a:r>
            <a:r>
              <a:rPr lang="de-CH" dirty="0" err="1">
                <a:solidFill>
                  <a:schemeClr val="bg1"/>
                </a:solidFill>
              </a:rPr>
              <a:t>selecting</a:t>
            </a:r>
            <a:r>
              <a:rPr lang="de-CH" dirty="0">
                <a:solidFill>
                  <a:schemeClr val="bg1"/>
                </a:solidFill>
              </a:rPr>
              <a:t> a </a:t>
            </a:r>
            <a:r>
              <a:rPr lang="de-CH" dirty="0" err="1">
                <a:solidFill>
                  <a:schemeClr val="bg1"/>
                </a:solidFill>
              </a:rPr>
              <a:t>source</a:t>
            </a:r>
            <a:endParaRPr lang="de-CH" dirty="0">
              <a:solidFill>
                <a:schemeClr val="bg1"/>
              </a:solidFill>
            </a:endParaRPr>
          </a:p>
        </p:txBody>
      </p:sp>
      <p:sp>
        <p:nvSpPr>
          <p:cNvPr id="3" name="Content Placeholder 2"/>
          <p:cNvSpPr>
            <a:spLocks noGrp="1"/>
          </p:cNvSpPr>
          <p:nvPr>
            <p:ph idx="1"/>
          </p:nvPr>
        </p:nvSpPr>
        <p:spPr>
          <a:xfrm>
            <a:off x="1568623" y="1078172"/>
            <a:ext cx="6089477" cy="3610359"/>
          </a:xfrm>
        </p:spPr>
        <p:txBody>
          <a:bodyPr/>
          <a:lstStyle/>
          <a:p>
            <a:pPr marL="0" indent="0">
              <a:buNone/>
            </a:pPr>
            <a:r>
              <a:rPr lang="en-GB" sz="1800" b="1" dirty="0">
                <a:solidFill>
                  <a:schemeClr val="accent2">
                    <a:lumMod val="75000"/>
                  </a:schemeClr>
                </a:solidFill>
              </a:rPr>
              <a:t>1. Quantity of water the source can provide</a:t>
            </a:r>
          </a:p>
          <a:p>
            <a:pPr marL="299984" lvl="1" indent="0">
              <a:spcAft>
                <a:spcPts val="600"/>
              </a:spcAft>
              <a:buNone/>
            </a:pPr>
            <a:r>
              <a:rPr lang="en-GB" dirty="0"/>
              <a:t>Immediate capacity &amp; Reliability over time (dry season)</a:t>
            </a:r>
          </a:p>
          <a:p>
            <a:pPr marL="0" indent="0">
              <a:buNone/>
            </a:pPr>
            <a:r>
              <a:rPr lang="en-GB" sz="1800" b="1" dirty="0">
                <a:solidFill>
                  <a:schemeClr val="accent2">
                    <a:lumMod val="75000"/>
                  </a:schemeClr>
                </a:solidFill>
              </a:rPr>
              <a:t>2. Quality of water</a:t>
            </a:r>
          </a:p>
          <a:p>
            <a:pPr marL="342839" lvl="1" indent="0">
              <a:spcAft>
                <a:spcPts val="600"/>
              </a:spcAft>
              <a:buNone/>
            </a:pPr>
            <a:r>
              <a:rPr lang="en-GB" dirty="0"/>
              <a:t>Present quality &amp; Risk of pollution</a:t>
            </a:r>
          </a:p>
          <a:p>
            <a:pPr marL="0" indent="0">
              <a:buNone/>
            </a:pPr>
            <a:r>
              <a:rPr lang="en-GB" sz="1800" b="1" dirty="0">
                <a:solidFill>
                  <a:schemeClr val="accent2">
                    <a:lumMod val="75000"/>
                  </a:schemeClr>
                </a:solidFill>
              </a:rPr>
              <a:t>3. Technology required for exploitation:</a:t>
            </a:r>
          </a:p>
          <a:p>
            <a:pPr marL="299984" lvl="1" indent="0">
              <a:buNone/>
            </a:pPr>
            <a:r>
              <a:rPr lang="en-GB" dirty="0"/>
              <a:t>Type of technology required (cost and technical requirements for installation &amp; maintenance)</a:t>
            </a:r>
          </a:p>
          <a:p>
            <a:pPr marL="299984" lvl="1" indent="0">
              <a:spcAft>
                <a:spcPts val="600"/>
              </a:spcAft>
              <a:buNone/>
            </a:pPr>
            <a:r>
              <a:rPr lang="en-GB" dirty="0"/>
              <a:t>Social acceptance</a:t>
            </a:r>
          </a:p>
          <a:p>
            <a:pPr marL="0" indent="0">
              <a:buNone/>
            </a:pPr>
            <a:r>
              <a:rPr lang="en-GB" sz="1800" b="1" dirty="0">
                <a:solidFill>
                  <a:schemeClr val="accent2">
                    <a:lumMod val="75000"/>
                  </a:schemeClr>
                </a:solidFill>
              </a:rPr>
              <a:t>4. Accessibility</a:t>
            </a:r>
          </a:p>
          <a:p>
            <a:pPr marL="299984" lvl="1" indent="0">
              <a:buNone/>
            </a:pPr>
            <a:r>
              <a:rPr lang="en-GB" dirty="0"/>
              <a:t>Geographical, Social, Financial, Security</a:t>
            </a:r>
          </a:p>
          <a:p>
            <a:endParaRPr lang="de-CH" dirty="0"/>
          </a:p>
        </p:txBody>
      </p:sp>
      <p:sp>
        <p:nvSpPr>
          <p:cNvPr id="4"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49</a:t>
            </a:fld>
            <a:endParaRPr lang="de-DE" sz="1050" dirty="0"/>
          </a:p>
        </p:txBody>
      </p:sp>
    </p:spTree>
    <p:extLst>
      <p:ext uri="{BB962C8B-B14F-4D97-AF65-F5344CB8AC3E}">
        <p14:creationId xmlns:p14="http://schemas.microsoft.com/office/powerpoint/2010/main" val="729076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1668183174"/>
              </p:ext>
            </p:extLst>
          </p:nvPr>
        </p:nvGraphicFramePr>
        <p:xfrm>
          <a:off x="298174" y="1099503"/>
          <a:ext cx="8639176" cy="3393440"/>
        </p:xfrm>
        <a:graphic>
          <a:graphicData uri="http://schemas.openxmlformats.org/drawingml/2006/table">
            <a:tbl>
              <a:tblPr firstRow="1" bandRow="1">
                <a:tableStyleId>{16D9F66E-5EB9-4882-86FB-DCBF35E3C3E4}</a:tableStyleId>
              </a:tblPr>
              <a:tblGrid>
                <a:gridCol w="1954212">
                  <a:extLst>
                    <a:ext uri="{9D8B030D-6E8A-4147-A177-3AD203B41FA5}">
                      <a16:colId xmlns:a16="http://schemas.microsoft.com/office/drawing/2014/main" val="319460498"/>
                    </a:ext>
                  </a:extLst>
                </a:gridCol>
                <a:gridCol w="6684964">
                  <a:extLst>
                    <a:ext uri="{9D8B030D-6E8A-4147-A177-3AD203B41FA5}">
                      <a16:colId xmlns:a16="http://schemas.microsoft.com/office/drawing/2014/main" val="2644958102"/>
                    </a:ext>
                  </a:extLst>
                </a:gridCol>
              </a:tblGrid>
              <a:tr h="370840">
                <a:tc>
                  <a:txBody>
                    <a:bodyPr/>
                    <a:lstStyle/>
                    <a:p>
                      <a:r>
                        <a:rPr lang="en-US" b="1" dirty="0"/>
                        <a:t>Part</a:t>
                      </a:r>
                      <a:r>
                        <a:rPr lang="en-US" b="1" baseline="0" dirty="0"/>
                        <a:t> 1</a:t>
                      </a:r>
                      <a:endParaRPr lang="de-CH" b="1" dirty="0"/>
                    </a:p>
                  </a:txBody>
                  <a:tcPr/>
                </a:tc>
                <a:tc>
                  <a:txBody>
                    <a:bodyPr/>
                    <a:lstStyle/>
                    <a:p>
                      <a:r>
                        <a:rPr lang="en-US" b="1" dirty="0"/>
                        <a:t>Technology overview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Introduction to the Water</a:t>
                      </a:r>
                      <a:r>
                        <a:rPr lang="en-US" b="0" baseline="0" dirty="0"/>
                        <a:t> Compendium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Functional groups</a:t>
                      </a:r>
                      <a:endParaRPr lang="en-US" b="0" dirty="0"/>
                    </a:p>
                    <a:p>
                      <a:pPr marL="285750" indent="-285750">
                        <a:buFont typeface="Arial" panose="020B0604020202020204" pitchFamily="34" charset="0"/>
                        <a:buChar char="•"/>
                      </a:pPr>
                      <a:r>
                        <a:rPr lang="en-US" b="0" dirty="0"/>
                        <a:t>Schematic presentation</a:t>
                      </a:r>
                    </a:p>
                    <a:p>
                      <a:pPr marL="285750" indent="-285750">
                        <a:buFont typeface="Arial" panose="020B0604020202020204" pitchFamily="34" charset="0"/>
                        <a:buChar char="•"/>
                      </a:pPr>
                      <a:r>
                        <a:rPr lang="en-US" b="0" dirty="0"/>
                        <a:t>Applicability, operation and environmental aspects</a:t>
                      </a:r>
                      <a:endParaRPr lang="en-US" b="0" baseline="0" dirty="0"/>
                    </a:p>
                  </a:txBody>
                  <a:tcPr/>
                </a:tc>
                <a:extLst>
                  <a:ext uri="{0D108BD9-81ED-4DB2-BD59-A6C34878D82A}">
                    <a16:rowId xmlns:a16="http://schemas.microsoft.com/office/drawing/2014/main" val="168258962"/>
                  </a:ext>
                </a:extLst>
              </a:tr>
              <a:tr h="370840">
                <a:tc>
                  <a:txBody>
                    <a:bodyPr/>
                    <a:lstStyle/>
                    <a:p>
                      <a:endParaRPr lang="de-CH" dirty="0"/>
                    </a:p>
                  </a:txBody>
                  <a:tcPr/>
                </a:tc>
                <a:tc>
                  <a:txBody>
                    <a:bodyPr/>
                    <a:lstStyle/>
                    <a:p>
                      <a:r>
                        <a:rPr lang="en-US" dirty="0"/>
                        <a:t>15 min break</a:t>
                      </a:r>
                      <a:endParaRPr lang="de-CH" dirty="0"/>
                    </a:p>
                  </a:txBody>
                  <a:tcPr/>
                </a:tc>
                <a:extLst>
                  <a:ext uri="{0D108BD9-81ED-4DB2-BD59-A6C34878D82A}">
                    <a16:rowId xmlns:a16="http://schemas.microsoft.com/office/drawing/2014/main" val="2432892216"/>
                  </a:ext>
                </a:extLst>
              </a:tr>
              <a:tr h="370840">
                <a:tc>
                  <a:txBody>
                    <a:bodyPr/>
                    <a:lstStyle/>
                    <a:p>
                      <a:r>
                        <a:rPr lang="en-US" b="1" dirty="0"/>
                        <a:t>Part 2</a:t>
                      </a:r>
                      <a:endParaRPr lang="de-CH" b="1" dirty="0"/>
                    </a:p>
                  </a:txBody>
                  <a:tcPr/>
                </a:tc>
                <a:tc>
                  <a:txBody>
                    <a:bodyPr/>
                    <a:lstStyle/>
                    <a:p>
                      <a:r>
                        <a:rPr lang="en-US" b="1" dirty="0"/>
                        <a:t>Water system</a:t>
                      </a:r>
                      <a:r>
                        <a:rPr lang="en-US" b="1" baseline="0" dirty="0"/>
                        <a:t> design</a:t>
                      </a:r>
                      <a:endParaRPr lang="en-US" b="1" dirty="0"/>
                    </a:p>
                    <a:p>
                      <a:pPr marL="285750" indent="-285750">
                        <a:buFont typeface="Arial" panose="020B0604020202020204" pitchFamily="34" charset="0"/>
                        <a:buChar char="•"/>
                      </a:pPr>
                      <a:r>
                        <a:rPr lang="en-US" b="0" dirty="0"/>
                        <a:t>System templates</a:t>
                      </a:r>
                    </a:p>
                    <a:p>
                      <a:pPr marL="285750" indent="-285750">
                        <a:buFont typeface="Arial" panose="020B0604020202020204" pitchFamily="34" charset="0"/>
                        <a:buChar char="•"/>
                      </a:pPr>
                      <a:r>
                        <a:rPr lang="en-US" b="0" dirty="0"/>
                        <a:t>Design tradeoffs and local applicability</a:t>
                      </a:r>
                    </a:p>
                    <a:p>
                      <a:pPr marL="285750" indent="-285750">
                        <a:buFont typeface="Arial" panose="020B0604020202020204" pitchFamily="34" charset="0"/>
                        <a:buChar char="•"/>
                      </a:pPr>
                      <a:r>
                        <a:rPr lang="en-US" b="0" dirty="0"/>
                        <a:t>Group exercise</a:t>
                      </a:r>
                      <a:endParaRPr lang="de-CH" b="0" dirty="0"/>
                    </a:p>
                  </a:txBody>
                  <a:tcPr/>
                </a:tc>
                <a:extLst>
                  <a:ext uri="{0D108BD9-81ED-4DB2-BD59-A6C34878D82A}">
                    <a16:rowId xmlns:a16="http://schemas.microsoft.com/office/drawing/2014/main" val="3788714988"/>
                  </a:ext>
                </a:extLst>
              </a:tr>
              <a:tr h="370840">
                <a:tc>
                  <a:txBody>
                    <a:bodyPr/>
                    <a:lstStyle/>
                    <a:p>
                      <a:endParaRPr lang="de-CH" dirty="0"/>
                    </a:p>
                  </a:txBody>
                  <a:tcPr/>
                </a:tc>
                <a:tc>
                  <a:txBody>
                    <a:bodyPr/>
                    <a:lstStyle/>
                    <a:p>
                      <a:r>
                        <a:rPr lang="en-US" dirty="0"/>
                        <a:t>Discussion</a:t>
                      </a:r>
                      <a:endParaRPr lang="de-CH" dirty="0"/>
                    </a:p>
                  </a:txBody>
                  <a:tcPr/>
                </a:tc>
                <a:extLst>
                  <a:ext uri="{0D108BD9-81ED-4DB2-BD59-A6C34878D82A}">
                    <a16:rowId xmlns:a16="http://schemas.microsoft.com/office/drawing/2014/main" val="4282471503"/>
                  </a:ext>
                </a:extLst>
              </a:tr>
            </a:tbl>
          </a:graphicData>
        </a:graphic>
      </p:graphicFrame>
      <p:sp>
        <p:nvSpPr>
          <p:cNvPr id="7" name="Title 3"/>
          <p:cNvSpPr txBox="1">
            <a:spLocks/>
          </p:cNvSpPr>
          <p:nvPr/>
        </p:nvSpPr>
        <p:spPr>
          <a:xfrm>
            <a:off x="304800" y="285750"/>
            <a:ext cx="7200000" cy="324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500" b="1" kern="1200">
                <a:solidFill>
                  <a:schemeClr val="tx1"/>
                </a:solidFill>
                <a:latin typeface="+mj-lt"/>
                <a:ea typeface="+mj-ea"/>
                <a:cs typeface="+mj-cs"/>
              </a:defRPr>
            </a:lvl1pPr>
          </a:lstStyle>
          <a:p>
            <a:r>
              <a:rPr lang="en-US" sz="2400" dirty="0">
                <a:solidFill>
                  <a:schemeClr val="bg1"/>
                </a:solidFill>
              </a:rPr>
              <a:t>Lecture</a:t>
            </a:r>
            <a:endParaRPr lang="de-CH" sz="2000" dirty="0">
              <a:solidFill>
                <a:schemeClr val="bg1"/>
              </a:solidFill>
            </a:endParaRPr>
          </a:p>
        </p:txBody>
      </p:sp>
      <p:sp>
        <p:nvSpPr>
          <p:cNvPr id="3" name="Slide Number Placeholder 1">
            <a:extLst>
              <a:ext uri="{FF2B5EF4-FFF2-40B4-BE49-F238E27FC236}">
                <a16:creationId xmlns:a16="http://schemas.microsoft.com/office/drawing/2014/main" id="{6AD214BD-6E2B-24AF-E96D-B890793D89E0}"/>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5</a:t>
            </a:fld>
            <a:endParaRPr lang="de-DE" sz="1050" dirty="0"/>
          </a:p>
        </p:txBody>
      </p:sp>
    </p:spTree>
    <p:extLst>
      <p:ext uri="{BB962C8B-B14F-4D97-AF65-F5344CB8AC3E}">
        <p14:creationId xmlns:p14="http://schemas.microsoft.com/office/powerpoint/2010/main" val="42208138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7" name="Rectangle 3"/>
          <p:cNvSpPr>
            <a:spLocks noGrp="1" noChangeArrowheads="1"/>
          </p:cNvSpPr>
          <p:nvPr>
            <p:ph type="body" idx="1"/>
          </p:nvPr>
        </p:nvSpPr>
        <p:spPr>
          <a:xfrm>
            <a:off x="609600" y="1144608"/>
            <a:ext cx="8153400" cy="3500019"/>
          </a:xfrm>
        </p:spPr>
        <p:txBody>
          <a:bodyPr>
            <a:normAutofit fontScale="92500" lnSpcReduction="10000"/>
          </a:bodyPr>
          <a:lstStyle/>
          <a:p>
            <a:pPr marL="457120" indent="-457120">
              <a:buNone/>
            </a:pPr>
            <a:r>
              <a:rPr lang="de-CH" altLang="de-DE" sz="1600" b="1" dirty="0" err="1">
                <a:solidFill>
                  <a:srgbClr val="C00000"/>
                </a:solidFill>
              </a:rPr>
              <a:t>Avoid</a:t>
            </a:r>
            <a:r>
              <a:rPr lang="de-CH" altLang="de-DE" sz="1600" b="1" dirty="0">
                <a:solidFill>
                  <a:srgbClr val="C00000"/>
                </a:solidFill>
              </a:rPr>
              <a:t> </a:t>
            </a:r>
            <a:r>
              <a:rPr lang="de-CH" altLang="de-DE" sz="1600" b="1" dirty="0" err="1">
                <a:solidFill>
                  <a:srgbClr val="C00000"/>
                </a:solidFill>
              </a:rPr>
              <a:t>treatment</a:t>
            </a:r>
            <a:r>
              <a:rPr lang="de-CH" altLang="de-DE" sz="1600" b="1" dirty="0">
                <a:solidFill>
                  <a:srgbClr val="C00000"/>
                </a:solidFill>
              </a:rPr>
              <a:t> (</a:t>
            </a:r>
            <a:r>
              <a:rPr lang="de-CH" altLang="de-DE" sz="1600" b="1" dirty="0" err="1">
                <a:solidFill>
                  <a:srgbClr val="C00000"/>
                </a:solidFill>
              </a:rPr>
              <a:t>source</a:t>
            </a:r>
            <a:r>
              <a:rPr lang="de-CH" altLang="de-DE" sz="1600" b="1" dirty="0">
                <a:solidFill>
                  <a:srgbClr val="C00000"/>
                </a:solidFill>
              </a:rPr>
              <a:t>!)</a:t>
            </a:r>
            <a:r>
              <a:rPr lang="de-CH" altLang="de-DE" sz="1100" dirty="0"/>
              <a:t>	</a:t>
            </a:r>
          </a:p>
          <a:p>
            <a:pPr>
              <a:buFont typeface="Arial" panose="020B0604020202020204" pitchFamily="34" charset="0"/>
              <a:buChar char="•"/>
            </a:pPr>
            <a:r>
              <a:rPr lang="de-CH" altLang="de-DE" sz="1400" b="1" dirty="0"/>
              <a:t>  high </a:t>
            </a:r>
            <a:r>
              <a:rPr lang="de-CH" altLang="de-DE" sz="1400" b="1" dirty="0" err="1"/>
              <a:t>investment</a:t>
            </a:r>
            <a:r>
              <a:rPr lang="de-CH" altLang="de-DE" sz="1400" b="1" dirty="0"/>
              <a:t> </a:t>
            </a:r>
            <a:r>
              <a:rPr lang="de-CH" altLang="de-DE" sz="1400" b="1" dirty="0" err="1"/>
              <a:t>and</a:t>
            </a:r>
            <a:r>
              <a:rPr lang="de-CH" altLang="de-DE" sz="1400" b="1" dirty="0"/>
              <a:t> </a:t>
            </a:r>
            <a:r>
              <a:rPr lang="de-CH" altLang="de-DE" sz="1400" b="1" dirty="0" err="1"/>
              <a:t>maintenance</a:t>
            </a:r>
            <a:r>
              <a:rPr lang="de-CH" altLang="de-DE" sz="1400" b="1" dirty="0"/>
              <a:t> </a:t>
            </a:r>
            <a:r>
              <a:rPr lang="de-CH" altLang="de-DE" sz="1400" b="1" dirty="0" err="1"/>
              <a:t>cost</a:t>
            </a:r>
            <a:r>
              <a:rPr lang="de-CH" altLang="de-DE" sz="1400" b="1" dirty="0"/>
              <a:t> </a:t>
            </a:r>
          </a:p>
          <a:p>
            <a:pPr>
              <a:buFont typeface="Arial" panose="020B0604020202020204" pitchFamily="34" charset="0"/>
              <a:buChar char="•"/>
            </a:pPr>
            <a:r>
              <a:rPr lang="de-CH" altLang="de-DE" sz="1400" b="1" dirty="0"/>
              <a:t>  </a:t>
            </a:r>
            <a:r>
              <a:rPr lang="de-CH" altLang="de-DE" sz="1400" b="1" dirty="0" err="1"/>
              <a:t>availability</a:t>
            </a:r>
            <a:r>
              <a:rPr lang="de-CH" altLang="de-DE" sz="1400" b="1" dirty="0"/>
              <a:t> </a:t>
            </a:r>
            <a:r>
              <a:rPr lang="de-CH" altLang="de-DE" sz="1400" b="1" dirty="0" err="1"/>
              <a:t>of</a:t>
            </a:r>
            <a:r>
              <a:rPr lang="de-CH" altLang="de-DE" sz="1400" b="1" dirty="0"/>
              <a:t> spare </a:t>
            </a:r>
            <a:r>
              <a:rPr lang="de-CH" altLang="de-DE" sz="1400" b="1" dirty="0" err="1"/>
              <a:t>parts</a:t>
            </a:r>
            <a:r>
              <a:rPr lang="de-CH" altLang="de-DE" sz="1400" b="1" dirty="0"/>
              <a:t> &amp; </a:t>
            </a:r>
            <a:r>
              <a:rPr lang="de-CH" altLang="de-DE" sz="1400" b="1" dirty="0" err="1"/>
              <a:t>chemical</a:t>
            </a:r>
            <a:r>
              <a:rPr lang="de-CH" altLang="de-DE" sz="1400" b="1" dirty="0"/>
              <a:t> </a:t>
            </a:r>
            <a:r>
              <a:rPr lang="de-CH" altLang="de-DE" sz="1400" b="1" dirty="0" err="1"/>
              <a:t>difficult</a:t>
            </a:r>
            <a:endParaRPr lang="de-CH" altLang="de-DE" sz="1400" b="1" dirty="0"/>
          </a:p>
          <a:p>
            <a:pPr>
              <a:buFont typeface="Arial" panose="020B0604020202020204" pitchFamily="34" charset="0"/>
              <a:buChar char="•"/>
            </a:pPr>
            <a:r>
              <a:rPr lang="de-CH" altLang="de-DE" sz="1400" b="1" dirty="0"/>
              <a:t>  lack of </a:t>
            </a:r>
            <a:r>
              <a:rPr lang="de-CH" altLang="de-DE" sz="1400" b="1" dirty="0" err="1"/>
              <a:t>trained</a:t>
            </a:r>
            <a:r>
              <a:rPr lang="de-CH" altLang="de-DE" sz="1400" b="1" dirty="0"/>
              <a:t> </a:t>
            </a:r>
            <a:r>
              <a:rPr lang="de-CH" altLang="de-DE" sz="1400" b="1" dirty="0" err="1"/>
              <a:t>personnel</a:t>
            </a:r>
            <a:endParaRPr lang="de-CH" altLang="de-DE" sz="1400" b="1" dirty="0"/>
          </a:p>
          <a:p>
            <a:pPr>
              <a:buFont typeface="Arial" panose="020B0604020202020204" pitchFamily="34" charset="0"/>
              <a:buChar char="•"/>
            </a:pPr>
            <a:endParaRPr lang="de-CH" altLang="de-DE" sz="1400" b="1" dirty="0"/>
          </a:p>
          <a:p>
            <a:pPr>
              <a:buNone/>
            </a:pPr>
            <a:r>
              <a:rPr lang="de-CH" altLang="de-DE" sz="1600" b="1" dirty="0">
                <a:solidFill>
                  <a:srgbClr val="C00000"/>
                </a:solidFill>
              </a:rPr>
              <a:t>Goal</a:t>
            </a:r>
            <a:r>
              <a:rPr lang="de-CH" altLang="de-DE" sz="1600" dirty="0">
                <a:solidFill>
                  <a:srgbClr val="C00000"/>
                </a:solidFill>
              </a:rPr>
              <a:t>	</a:t>
            </a:r>
          </a:p>
          <a:p>
            <a:pPr>
              <a:buFont typeface="Arial" panose="020B0604020202020204" pitchFamily="34" charset="0"/>
              <a:buChar char="•"/>
            </a:pPr>
            <a:r>
              <a:rPr lang="de-CH" altLang="de-DE" sz="1400" b="1" dirty="0" err="1"/>
              <a:t>utilisation</a:t>
            </a:r>
            <a:r>
              <a:rPr lang="de-CH" altLang="de-DE" sz="1400" b="1" dirty="0"/>
              <a:t> of </a:t>
            </a:r>
            <a:r>
              <a:rPr lang="de-CH" altLang="de-DE" sz="1400" b="1" dirty="0" err="1"/>
              <a:t>water</a:t>
            </a:r>
            <a:r>
              <a:rPr lang="de-CH" altLang="de-DE" sz="1400" b="1" dirty="0"/>
              <a:t> </a:t>
            </a:r>
            <a:r>
              <a:rPr lang="de-CH" altLang="de-DE" sz="1400" b="1" dirty="0" err="1"/>
              <a:t>with</a:t>
            </a:r>
            <a:r>
              <a:rPr lang="de-CH" altLang="de-DE" sz="1400" b="1" dirty="0"/>
              <a:t> </a:t>
            </a:r>
            <a:r>
              <a:rPr lang="de-CH" altLang="de-DE" sz="1400" b="1" dirty="0" err="1"/>
              <a:t>low</a:t>
            </a:r>
            <a:r>
              <a:rPr lang="de-CH" altLang="de-DE" sz="1400" b="1" dirty="0"/>
              <a:t> </a:t>
            </a:r>
            <a:r>
              <a:rPr lang="de-CH" altLang="de-DE" sz="1400" b="1" dirty="0" err="1"/>
              <a:t>health</a:t>
            </a:r>
            <a:r>
              <a:rPr lang="de-CH" altLang="de-DE" sz="1400" b="1" dirty="0"/>
              <a:t> </a:t>
            </a:r>
            <a:r>
              <a:rPr lang="de-CH" altLang="de-DE" sz="1400" b="1" dirty="0" err="1"/>
              <a:t>risk</a:t>
            </a:r>
            <a:r>
              <a:rPr lang="de-CH" altLang="de-DE" sz="1400" b="1" dirty="0"/>
              <a:t> =&gt; </a:t>
            </a:r>
            <a:r>
              <a:rPr lang="de-CH" altLang="de-DE" sz="1400" b="1" dirty="0" err="1"/>
              <a:t>ground</a:t>
            </a:r>
            <a:r>
              <a:rPr lang="de-CH" altLang="de-DE" sz="1400" b="1" dirty="0"/>
              <a:t> </a:t>
            </a:r>
            <a:r>
              <a:rPr lang="de-CH" altLang="de-DE" sz="1400" b="1" dirty="0" err="1"/>
              <a:t>water</a:t>
            </a:r>
            <a:r>
              <a:rPr lang="de-CH" altLang="de-DE" sz="1400" b="1" dirty="0"/>
              <a:t> </a:t>
            </a:r>
            <a:r>
              <a:rPr lang="de-CH" altLang="de-DE" sz="1400" b="1" dirty="0" err="1"/>
              <a:t>and</a:t>
            </a:r>
            <a:r>
              <a:rPr lang="de-CH" altLang="de-DE" sz="1400" b="1" dirty="0"/>
              <a:t> spring </a:t>
            </a:r>
            <a:r>
              <a:rPr lang="de-CH" altLang="de-DE" sz="1400" b="1" dirty="0" err="1"/>
              <a:t>water</a:t>
            </a:r>
            <a:endParaRPr lang="de-CH" altLang="de-DE" sz="1400" b="1" dirty="0"/>
          </a:p>
          <a:p>
            <a:pPr>
              <a:buFont typeface="Arial" panose="020B0604020202020204" pitchFamily="34" charset="0"/>
              <a:buChar char="•"/>
            </a:pPr>
            <a:r>
              <a:rPr lang="de-CH" altLang="de-DE" sz="1400" b="1" dirty="0" err="1"/>
              <a:t>protection</a:t>
            </a:r>
            <a:r>
              <a:rPr lang="de-CH" altLang="de-DE" sz="1400" b="1" dirty="0"/>
              <a:t> of </a:t>
            </a:r>
            <a:r>
              <a:rPr lang="de-CH" altLang="de-DE" sz="1400" b="1" dirty="0" err="1"/>
              <a:t>the</a:t>
            </a:r>
            <a:r>
              <a:rPr lang="de-CH" altLang="de-DE" sz="1400" b="1" dirty="0"/>
              <a:t> </a:t>
            </a:r>
            <a:r>
              <a:rPr lang="de-CH" altLang="de-DE" sz="1400" b="1" dirty="0" err="1"/>
              <a:t>water</a:t>
            </a:r>
            <a:r>
              <a:rPr lang="de-CH" altLang="de-DE" sz="1400" b="1" dirty="0"/>
              <a:t> </a:t>
            </a:r>
            <a:r>
              <a:rPr lang="de-CH" altLang="de-DE" sz="1400" b="1" dirty="0" err="1"/>
              <a:t>source</a:t>
            </a:r>
            <a:endParaRPr lang="de-CH" altLang="de-DE" sz="1400" b="1" dirty="0"/>
          </a:p>
          <a:p>
            <a:pPr>
              <a:buFont typeface="Arial" panose="020B0604020202020204" pitchFamily="34" charset="0"/>
              <a:buChar char="•"/>
            </a:pPr>
            <a:r>
              <a:rPr lang="de-CH" altLang="de-DE" sz="1400" b="1" dirty="0" err="1"/>
              <a:t>No</a:t>
            </a:r>
            <a:r>
              <a:rPr lang="de-CH" altLang="de-DE" sz="1400" b="1" dirty="0"/>
              <a:t> </a:t>
            </a:r>
            <a:r>
              <a:rPr lang="de-CH" altLang="de-DE" sz="1400" b="1" dirty="0" err="1"/>
              <a:t>treatment</a:t>
            </a:r>
            <a:r>
              <a:rPr lang="de-CH" altLang="de-DE" sz="1400" b="1" dirty="0"/>
              <a:t> </a:t>
            </a:r>
            <a:r>
              <a:rPr lang="de-CH" altLang="de-DE" sz="1400" b="1" dirty="0" err="1"/>
              <a:t>necessary</a:t>
            </a:r>
            <a:r>
              <a:rPr lang="de-CH" altLang="de-DE" sz="1400" b="1" dirty="0"/>
              <a:t> </a:t>
            </a:r>
            <a:r>
              <a:rPr lang="de-CH" altLang="de-DE" sz="1400" b="1" dirty="0" err="1"/>
              <a:t>is</a:t>
            </a:r>
            <a:r>
              <a:rPr lang="de-CH" altLang="de-DE" sz="1400" b="1" dirty="0"/>
              <a:t> </a:t>
            </a:r>
            <a:r>
              <a:rPr lang="de-CH" altLang="de-DE" sz="1400" b="1" dirty="0" err="1"/>
              <a:t>the</a:t>
            </a:r>
            <a:r>
              <a:rPr lang="de-CH" altLang="de-DE" sz="1400" b="1" dirty="0"/>
              <a:t> </a:t>
            </a:r>
            <a:r>
              <a:rPr lang="de-CH" altLang="de-DE" sz="1400" b="1" dirty="0" err="1"/>
              <a:t>best</a:t>
            </a:r>
            <a:r>
              <a:rPr lang="de-CH" altLang="de-DE" sz="1400" b="1" dirty="0"/>
              <a:t> </a:t>
            </a:r>
            <a:r>
              <a:rPr lang="de-CH" altLang="de-DE" sz="1400" b="1" dirty="0" err="1"/>
              <a:t>treatment</a:t>
            </a:r>
            <a:endParaRPr lang="de-CH" altLang="de-DE" sz="1400" b="1" dirty="0"/>
          </a:p>
          <a:p>
            <a:pPr marL="0" indent="0">
              <a:buNone/>
            </a:pPr>
            <a:endParaRPr lang="de-CH" altLang="de-DE" sz="1400" b="1" dirty="0"/>
          </a:p>
          <a:p>
            <a:pPr>
              <a:buNone/>
            </a:pPr>
            <a:r>
              <a:rPr lang="de-CH" altLang="de-DE" sz="1600" b="1" dirty="0">
                <a:solidFill>
                  <a:srgbClr val="C00000"/>
                </a:solidFill>
              </a:rPr>
              <a:t>Treatment Parameters</a:t>
            </a:r>
          </a:p>
          <a:p>
            <a:pPr>
              <a:buFont typeface="Arial" panose="020B0604020202020204" pitchFamily="34" charset="0"/>
              <a:buChar char="•"/>
            </a:pPr>
            <a:r>
              <a:rPr lang="de-CH" altLang="de-DE" sz="1400" b="1" dirty="0" err="1"/>
              <a:t>Microbiological</a:t>
            </a:r>
            <a:r>
              <a:rPr lang="de-CH" altLang="de-DE" sz="1400" b="1" dirty="0"/>
              <a:t> </a:t>
            </a:r>
            <a:r>
              <a:rPr lang="de-CH" altLang="de-DE" sz="1400" b="1" dirty="0" err="1"/>
              <a:t>contamination</a:t>
            </a:r>
            <a:endParaRPr lang="de-CH" altLang="de-DE" sz="1400" b="1" dirty="0"/>
          </a:p>
          <a:p>
            <a:pPr>
              <a:buFont typeface="Arial" panose="020B0604020202020204" pitchFamily="34" charset="0"/>
              <a:buChar char="•"/>
            </a:pPr>
            <a:r>
              <a:rPr lang="de-CH" altLang="de-DE" sz="1400" b="1" dirty="0" err="1"/>
              <a:t>Turbidity</a:t>
            </a:r>
            <a:r>
              <a:rPr lang="de-CH" altLang="de-DE" sz="1400" b="1" dirty="0"/>
              <a:t> (</a:t>
            </a:r>
            <a:r>
              <a:rPr lang="de-CH" altLang="de-DE" sz="1400" b="1" dirty="0" err="1"/>
              <a:t>silt</a:t>
            </a:r>
            <a:r>
              <a:rPr lang="de-CH" altLang="de-DE" sz="1400" b="1" dirty="0"/>
              <a:t>, </a:t>
            </a:r>
            <a:r>
              <a:rPr lang="de-CH" altLang="de-DE" sz="1400" b="1" dirty="0" err="1"/>
              <a:t>clay</a:t>
            </a:r>
            <a:r>
              <a:rPr lang="de-CH" altLang="de-DE" sz="1400" b="1" dirty="0"/>
              <a:t>, </a:t>
            </a:r>
            <a:r>
              <a:rPr lang="de-CH" altLang="de-DE" sz="1400" b="1" dirty="0" err="1"/>
              <a:t>algii</a:t>
            </a:r>
            <a:r>
              <a:rPr lang="de-CH" altLang="de-DE" sz="1400" b="1" dirty="0"/>
              <a:t>) </a:t>
            </a:r>
          </a:p>
          <a:p>
            <a:pPr>
              <a:buFont typeface="Arial" panose="020B0604020202020204" pitchFamily="34" charset="0"/>
              <a:buChar char="•"/>
            </a:pPr>
            <a:r>
              <a:rPr lang="de-CH" altLang="de-DE" sz="1400" b="1" dirty="0" err="1"/>
              <a:t>Geogenic</a:t>
            </a:r>
            <a:r>
              <a:rPr lang="de-CH" altLang="de-DE" sz="1400" b="1" dirty="0"/>
              <a:t> </a:t>
            </a:r>
            <a:r>
              <a:rPr lang="de-CH" altLang="de-DE" sz="1400" b="1" dirty="0" err="1"/>
              <a:t>contaminants</a:t>
            </a:r>
            <a:r>
              <a:rPr lang="de-CH" altLang="de-DE" sz="1400" b="1" dirty="0"/>
              <a:t>:, </a:t>
            </a:r>
            <a:r>
              <a:rPr lang="de-CH" altLang="de-DE" sz="1400" b="1" dirty="0" err="1"/>
              <a:t>Arsenic</a:t>
            </a:r>
            <a:r>
              <a:rPr lang="de-CH" altLang="de-DE" sz="1400" b="1" dirty="0"/>
              <a:t>, Fluoride, Iron, </a:t>
            </a:r>
            <a:r>
              <a:rPr lang="de-CH" altLang="de-DE" sz="1400" b="1" dirty="0" err="1"/>
              <a:t>Manganese</a:t>
            </a:r>
            <a:endParaRPr lang="de-CH" altLang="de-DE" sz="1400" b="1" dirty="0"/>
          </a:p>
          <a:p>
            <a:pPr>
              <a:buFont typeface="Arial" panose="020B0604020202020204" pitchFamily="34" charset="0"/>
              <a:buChar char="•"/>
            </a:pPr>
            <a:r>
              <a:rPr lang="de-CH" altLang="de-DE" sz="1400" b="1" dirty="0" err="1"/>
              <a:t>Antropogenic</a:t>
            </a:r>
            <a:r>
              <a:rPr lang="de-CH" altLang="de-DE" sz="1400" b="1" dirty="0"/>
              <a:t> </a:t>
            </a:r>
            <a:r>
              <a:rPr lang="de-CH" altLang="de-DE" sz="1400" b="1" dirty="0" err="1"/>
              <a:t>chemicals</a:t>
            </a:r>
            <a:endParaRPr lang="de-CH" altLang="de-DE" sz="1400" b="1" dirty="0"/>
          </a:p>
          <a:p>
            <a:pPr>
              <a:buFont typeface="Arial" panose="020B0604020202020204" pitchFamily="34" charset="0"/>
              <a:buChar char="•"/>
            </a:pPr>
            <a:endParaRPr lang="de-CH" altLang="de-DE" sz="1400" b="1" dirty="0"/>
          </a:p>
          <a:p>
            <a:endParaRPr lang="de-CH" altLang="de-DE" sz="900" dirty="0"/>
          </a:p>
          <a:p>
            <a:pPr>
              <a:buFontTx/>
              <a:buNone/>
            </a:pPr>
            <a:endParaRPr lang="de-CH" altLang="de-DE" sz="900" dirty="0"/>
          </a:p>
          <a:p>
            <a:pPr>
              <a:buFont typeface="Arial" panose="020B0604020202020204" pitchFamily="34" charset="0"/>
              <a:buChar char="•"/>
            </a:pPr>
            <a:endParaRPr lang="de-CH" altLang="de-DE" sz="1400" b="1" dirty="0"/>
          </a:p>
          <a:p>
            <a:pPr marL="457120" indent="-457120">
              <a:buNone/>
            </a:pPr>
            <a:endParaRPr lang="de-CH" altLang="de-DE" sz="1100" b="1" dirty="0"/>
          </a:p>
        </p:txBody>
      </p:sp>
      <p:sp>
        <p:nvSpPr>
          <p:cNvPr id="205828" name="Rectangle 4"/>
          <p:cNvSpPr>
            <a:spLocks noChangeArrowheads="1"/>
          </p:cNvSpPr>
          <p:nvPr/>
        </p:nvSpPr>
        <p:spPr bwMode="auto">
          <a:xfrm>
            <a:off x="1431690" y="1771650"/>
            <a:ext cx="5940660" cy="145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68" tIns="34284" rIns="68568" bIns="34284"/>
          <a:lstStyle>
            <a:lvl1pPr marL="609600" indent="-609600">
              <a:lnSpc>
                <a:spcPts val="2200"/>
              </a:lnSpc>
              <a:spcBef>
                <a:spcPts val="800"/>
              </a:spcBef>
              <a:buChar char="-"/>
              <a:defRPr>
                <a:solidFill>
                  <a:schemeClr val="tx1"/>
                </a:solidFill>
                <a:latin typeface="Arial" pitchFamily="34" charset="0"/>
              </a:defRPr>
            </a:lvl1pPr>
            <a:lvl2pPr marL="990600" indent="-533400">
              <a:spcBef>
                <a:spcPct val="20000"/>
              </a:spcBef>
              <a:buChar char="–"/>
              <a:defRPr sz="1200">
                <a:solidFill>
                  <a:schemeClr val="tx1"/>
                </a:solidFill>
                <a:latin typeface="Arial" pitchFamily="34" charset="0"/>
              </a:defRPr>
            </a:lvl2pPr>
            <a:lvl3pPr marL="1371600" indent="-457200">
              <a:spcBef>
                <a:spcPct val="20000"/>
              </a:spcBef>
              <a:buChar char="•"/>
              <a:defRPr sz="1200">
                <a:solidFill>
                  <a:schemeClr val="tx1"/>
                </a:solidFill>
                <a:latin typeface="Arial" pitchFamily="34" charset="0"/>
              </a:defRPr>
            </a:lvl3pPr>
            <a:lvl4pPr marL="1714500" indent="-381000">
              <a:spcBef>
                <a:spcPct val="20000"/>
              </a:spcBef>
              <a:buChar char="–"/>
              <a:defRPr sz="1200">
                <a:solidFill>
                  <a:schemeClr val="tx1"/>
                </a:solidFill>
                <a:latin typeface="Arial" pitchFamily="34" charset="0"/>
              </a:defRPr>
            </a:lvl4pPr>
            <a:lvl5pPr marL="2133600" indent="-381000">
              <a:spcBef>
                <a:spcPct val="20000"/>
              </a:spcBef>
              <a:buChar char="»"/>
              <a:defRPr sz="1200">
                <a:solidFill>
                  <a:schemeClr val="tx1"/>
                </a:solidFill>
                <a:latin typeface="Arial" pitchFamily="34" charset="0"/>
              </a:defRPr>
            </a:lvl5pPr>
            <a:lvl6pPr marL="2590800" indent="-381000" fontAlgn="base">
              <a:spcBef>
                <a:spcPct val="20000"/>
              </a:spcBef>
              <a:spcAft>
                <a:spcPct val="0"/>
              </a:spcAft>
              <a:buChar char="»"/>
              <a:defRPr sz="1200">
                <a:solidFill>
                  <a:schemeClr val="tx1"/>
                </a:solidFill>
                <a:latin typeface="Arial" pitchFamily="34" charset="0"/>
              </a:defRPr>
            </a:lvl6pPr>
            <a:lvl7pPr marL="3048000" indent="-381000" fontAlgn="base">
              <a:spcBef>
                <a:spcPct val="20000"/>
              </a:spcBef>
              <a:spcAft>
                <a:spcPct val="0"/>
              </a:spcAft>
              <a:buChar char="»"/>
              <a:defRPr sz="1200">
                <a:solidFill>
                  <a:schemeClr val="tx1"/>
                </a:solidFill>
                <a:latin typeface="Arial" pitchFamily="34" charset="0"/>
              </a:defRPr>
            </a:lvl7pPr>
            <a:lvl8pPr marL="3505200" indent="-381000" fontAlgn="base">
              <a:spcBef>
                <a:spcPct val="20000"/>
              </a:spcBef>
              <a:spcAft>
                <a:spcPct val="0"/>
              </a:spcAft>
              <a:buChar char="»"/>
              <a:defRPr sz="1200">
                <a:solidFill>
                  <a:schemeClr val="tx1"/>
                </a:solidFill>
                <a:latin typeface="Arial" pitchFamily="34" charset="0"/>
              </a:defRPr>
            </a:lvl8pPr>
            <a:lvl9pPr marL="3962400" indent="-381000" fontAlgn="base">
              <a:spcBef>
                <a:spcPct val="20000"/>
              </a:spcBef>
              <a:spcAft>
                <a:spcPct val="0"/>
              </a:spcAft>
              <a:buChar char="»"/>
              <a:defRPr sz="1200">
                <a:solidFill>
                  <a:schemeClr val="tx1"/>
                </a:solidFill>
                <a:latin typeface="Arial" pitchFamily="34" charset="0"/>
              </a:defRPr>
            </a:lvl9pPr>
          </a:lstStyle>
          <a:p>
            <a:pPr>
              <a:buFontTx/>
              <a:buNone/>
            </a:pPr>
            <a:endParaRPr lang="de-CH" altLang="de-DE" sz="800" dirty="0"/>
          </a:p>
        </p:txBody>
      </p:sp>
      <p:sp>
        <p:nvSpPr>
          <p:cNvPr id="205829" name="Rectangle 5"/>
          <p:cNvSpPr>
            <a:spLocks noChangeArrowheads="1"/>
          </p:cNvSpPr>
          <p:nvPr/>
        </p:nvSpPr>
        <p:spPr bwMode="auto">
          <a:xfrm>
            <a:off x="1439652" y="3257550"/>
            <a:ext cx="6102678" cy="1387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68" tIns="34284" rIns="68568" bIns="34284"/>
          <a:lstStyle>
            <a:lvl1pPr marL="609600" indent="-609600">
              <a:lnSpc>
                <a:spcPts val="2200"/>
              </a:lnSpc>
              <a:spcBef>
                <a:spcPts val="800"/>
              </a:spcBef>
              <a:buChar char="-"/>
              <a:defRPr>
                <a:solidFill>
                  <a:schemeClr val="tx1"/>
                </a:solidFill>
                <a:latin typeface="Arial" pitchFamily="34" charset="0"/>
              </a:defRPr>
            </a:lvl1pPr>
            <a:lvl2pPr marL="990600" indent="-533400">
              <a:spcBef>
                <a:spcPct val="20000"/>
              </a:spcBef>
              <a:buChar char="–"/>
              <a:defRPr sz="1200">
                <a:solidFill>
                  <a:schemeClr val="tx1"/>
                </a:solidFill>
                <a:latin typeface="Arial" pitchFamily="34" charset="0"/>
              </a:defRPr>
            </a:lvl2pPr>
            <a:lvl3pPr marL="1371600" indent="-457200">
              <a:spcBef>
                <a:spcPct val="20000"/>
              </a:spcBef>
              <a:buChar char="•"/>
              <a:defRPr sz="1200">
                <a:solidFill>
                  <a:schemeClr val="tx1"/>
                </a:solidFill>
                <a:latin typeface="Arial" pitchFamily="34" charset="0"/>
              </a:defRPr>
            </a:lvl3pPr>
            <a:lvl4pPr marL="1714500" indent="-381000">
              <a:spcBef>
                <a:spcPct val="20000"/>
              </a:spcBef>
              <a:buChar char="–"/>
              <a:defRPr sz="1200">
                <a:solidFill>
                  <a:schemeClr val="tx1"/>
                </a:solidFill>
                <a:latin typeface="Arial" pitchFamily="34" charset="0"/>
              </a:defRPr>
            </a:lvl4pPr>
            <a:lvl5pPr marL="2133600" indent="-381000">
              <a:spcBef>
                <a:spcPct val="20000"/>
              </a:spcBef>
              <a:buChar char="»"/>
              <a:defRPr sz="1200">
                <a:solidFill>
                  <a:schemeClr val="tx1"/>
                </a:solidFill>
                <a:latin typeface="Arial" pitchFamily="34" charset="0"/>
              </a:defRPr>
            </a:lvl5pPr>
            <a:lvl6pPr marL="2590800" indent="-381000" fontAlgn="base">
              <a:spcBef>
                <a:spcPct val="20000"/>
              </a:spcBef>
              <a:spcAft>
                <a:spcPct val="0"/>
              </a:spcAft>
              <a:buChar char="»"/>
              <a:defRPr sz="1200">
                <a:solidFill>
                  <a:schemeClr val="tx1"/>
                </a:solidFill>
                <a:latin typeface="Arial" pitchFamily="34" charset="0"/>
              </a:defRPr>
            </a:lvl6pPr>
            <a:lvl7pPr marL="3048000" indent="-381000" fontAlgn="base">
              <a:spcBef>
                <a:spcPct val="20000"/>
              </a:spcBef>
              <a:spcAft>
                <a:spcPct val="0"/>
              </a:spcAft>
              <a:buChar char="»"/>
              <a:defRPr sz="1200">
                <a:solidFill>
                  <a:schemeClr val="tx1"/>
                </a:solidFill>
                <a:latin typeface="Arial" pitchFamily="34" charset="0"/>
              </a:defRPr>
            </a:lvl7pPr>
            <a:lvl8pPr marL="3505200" indent="-381000" fontAlgn="base">
              <a:spcBef>
                <a:spcPct val="20000"/>
              </a:spcBef>
              <a:spcAft>
                <a:spcPct val="0"/>
              </a:spcAft>
              <a:buChar char="»"/>
              <a:defRPr sz="1200">
                <a:solidFill>
                  <a:schemeClr val="tx1"/>
                </a:solidFill>
                <a:latin typeface="Arial" pitchFamily="34" charset="0"/>
              </a:defRPr>
            </a:lvl8pPr>
            <a:lvl9pPr marL="3962400" indent="-381000" fontAlgn="base">
              <a:spcBef>
                <a:spcPct val="20000"/>
              </a:spcBef>
              <a:spcAft>
                <a:spcPct val="0"/>
              </a:spcAft>
              <a:buChar char="»"/>
              <a:defRPr sz="1200">
                <a:solidFill>
                  <a:schemeClr val="tx1"/>
                </a:solidFill>
                <a:latin typeface="Arial" pitchFamily="34" charset="0"/>
              </a:defRPr>
            </a:lvl9pPr>
          </a:lstStyle>
          <a:p>
            <a:pPr algn="l">
              <a:buFontTx/>
              <a:buNone/>
            </a:pPr>
            <a:endParaRPr lang="de-CH" altLang="de-DE" sz="1000" b="1" dirty="0"/>
          </a:p>
        </p:txBody>
      </p:sp>
      <p:sp>
        <p:nvSpPr>
          <p:cNvPr id="8" name="Rectangle 2"/>
          <p:cNvSpPr>
            <a:spLocks noGrp="1" noChangeArrowheads="1"/>
          </p:cNvSpPr>
          <p:nvPr>
            <p:ph type="title"/>
          </p:nvPr>
        </p:nvSpPr>
        <p:spPr>
          <a:xfrm>
            <a:off x="304800" y="267240"/>
            <a:ext cx="6248400" cy="415528"/>
          </a:xfrm>
        </p:spPr>
        <p:txBody>
          <a:bodyPr>
            <a:normAutofit fontScale="90000"/>
          </a:bodyPr>
          <a:lstStyle/>
          <a:p>
            <a:r>
              <a:rPr lang="de-CH" altLang="de-DE" b="1" dirty="0">
                <a:solidFill>
                  <a:schemeClr val="bg1"/>
                </a:solidFill>
              </a:rPr>
              <a:t>Design </a:t>
            </a:r>
            <a:r>
              <a:rPr lang="de-CH" altLang="de-DE" b="1" dirty="0" err="1">
                <a:solidFill>
                  <a:schemeClr val="bg1"/>
                </a:solidFill>
              </a:rPr>
              <a:t>consideration</a:t>
            </a:r>
            <a:r>
              <a:rPr lang="de-CH" altLang="de-DE" b="1" dirty="0">
                <a:solidFill>
                  <a:schemeClr val="bg1"/>
                </a:solidFill>
              </a:rPr>
              <a:t>:</a:t>
            </a:r>
            <a:r>
              <a:rPr lang="de-CH" altLang="de-DE" dirty="0">
                <a:solidFill>
                  <a:schemeClr val="bg1"/>
                </a:solidFill>
              </a:rPr>
              <a:t> </a:t>
            </a:r>
            <a:r>
              <a:rPr lang="de-CH" altLang="de-DE" b="1" dirty="0">
                <a:solidFill>
                  <a:schemeClr val="bg1"/>
                </a:solidFill>
              </a:rPr>
              <a:t>Treatment </a:t>
            </a:r>
            <a:r>
              <a:rPr lang="de-CH" altLang="de-DE" b="1" dirty="0" err="1">
                <a:solidFill>
                  <a:schemeClr val="bg1"/>
                </a:solidFill>
              </a:rPr>
              <a:t>needs</a:t>
            </a:r>
            <a:endParaRPr lang="de-CH" altLang="de-DE" b="1" dirty="0">
              <a:solidFill>
                <a:schemeClr val="bg1"/>
              </a:solidFill>
            </a:endParaRPr>
          </a:p>
        </p:txBody>
      </p:sp>
      <p:sp>
        <p:nvSpPr>
          <p:cNvPr id="6"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50</a:t>
            </a:fld>
            <a:endParaRPr lang="de-DE" sz="1050" dirty="0"/>
          </a:p>
        </p:txBody>
      </p:sp>
    </p:spTree>
    <p:extLst>
      <p:ext uri="{BB962C8B-B14F-4D97-AF65-F5344CB8AC3E}">
        <p14:creationId xmlns:p14="http://schemas.microsoft.com/office/powerpoint/2010/main" val="3951900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6118"/>
            <a:ext cx="5411429" cy="321471"/>
          </a:xfrm>
        </p:spPr>
        <p:txBody>
          <a:bodyPr>
            <a:normAutofit fontScale="90000"/>
          </a:bodyPr>
          <a:lstStyle/>
          <a:p>
            <a:r>
              <a:rPr lang="de-CH" sz="2600" dirty="0" err="1">
                <a:solidFill>
                  <a:schemeClr val="bg1"/>
                </a:solidFill>
                <a:cs typeface="+mj-cs"/>
              </a:rPr>
              <a:t>Addressing</a:t>
            </a:r>
            <a:r>
              <a:rPr lang="de-CH" dirty="0"/>
              <a:t> </a:t>
            </a:r>
            <a:r>
              <a:rPr lang="de-CH" sz="2600" dirty="0">
                <a:solidFill>
                  <a:schemeClr val="bg1"/>
                </a:solidFill>
                <a:cs typeface="+mj-cs"/>
              </a:rPr>
              <a:t>different </a:t>
            </a:r>
            <a:r>
              <a:rPr lang="de-CH" sz="2600" dirty="0" err="1">
                <a:solidFill>
                  <a:schemeClr val="bg1"/>
                </a:solidFill>
                <a:cs typeface="+mj-cs"/>
              </a:rPr>
              <a:t>quality</a:t>
            </a:r>
            <a:r>
              <a:rPr lang="de-CH" sz="2600" dirty="0">
                <a:solidFill>
                  <a:schemeClr val="bg1"/>
                </a:solidFill>
                <a:cs typeface="+mj-cs"/>
              </a:rPr>
              <a:t> </a:t>
            </a:r>
            <a:r>
              <a:rPr lang="de-CH" sz="2600" dirty="0" err="1">
                <a:solidFill>
                  <a:schemeClr val="bg1"/>
                </a:solidFill>
                <a:cs typeface="+mj-cs"/>
              </a:rPr>
              <a:t>issues</a:t>
            </a:r>
            <a:endParaRPr lang="de-CH" sz="2600" dirty="0">
              <a:solidFill>
                <a:schemeClr val="bg1"/>
              </a:solidFill>
              <a:cs typeface="+mj-cs"/>
            </a:endParaRPr>
          </a:p>
        </p:txBody>
      </p:sp>
      <p:sp>
        <p:nvSpPr>
          <p:cNvPr id="5" name="Text Placeholder 4"/>
          <p:cNvSpPr>
            <a:spLocks noGrp="1"/>
          </p:cNvSpPr>
          <p:nvPr>
            <p:ph type="body" sz="quarter" idx="14"/>
          </p:nvPr>
        </p:nvSpPr>
        <p:spPr>
          <a:xfrm>
            <a:off x="6813000" y="285751"/>
            <a:ext cx="977400" cy="160735"/>
          </a:xfrm>
        </p:spPr>
        <p:txBody>
          <a:bodyPr>
            <a:normAutofit fontScale="70000" lnSpcReduction="20000"/>
          </a:bodyPr>
          <a:lstStyle/>
          <a:p>
            <a:endParaRPr lang="de-CH"/>
          </a:p>
        </p:txBody>
      </p:sp>
      <p:graphicFrame>
        <p:nvGraphicFramePr>
          <p:cNvPr id="7" name="Table 6"/>
          <p:cNvGraphicFramePr>
            <a:graphicFrameLocks noGrp="1"/>
          </p:cNvGraphicFramePr>
          <p:nvPr>
            <p:extLst>
              <p:ext uri="{D42A27DB-BD31-4B8C-83A1-F6EECF244321}">
                <p14:modId xmlns:p14="http://schemas.microsoft.com/office/powerpoint/2010/main" val="2159528058"/>
              </p:ext>
            </p:extLst>
          </p:nvPr>
        </p:nvGraphicFramePr>
        <p:xfrm>
          <a:off x="1447800" y="1047750"/>
          <a:ext cx="6180348" cy="3821361"/>
        </p:xfrm>
        <a:graphic>
          <a:graphicData uri="http://schemas.openxmlformats.org/drawingml/2006/table">
            <a:tbl>
              <a:tblPr firstRow="1" bandRow="1">
                <a:tableStyleId>{5C22544A-7EE6-4342-B048-85BDC9FD1C3A}</a:tableStyleId>
              </a:tblPr>
              <a:tblGrid>
                <a:gridCol w="3194926">
                  <a:extLst>
                    <a:ext uri="{9D8B030D-6E8A-4147-A177-3AD203B41FA5}">
                      <a16:colId xmlns:a16="http://schemas.microsoft.com/office/drawing/2014/main" val="20000"/>
                    </a:ext>
                  </a:extLst>
                </a:gridCol>
                <a:gridCol w="2985422">
                  <a:extLst>
                    <a:ext uri="{9D8B030D-6E8A-4147-A177-3AD203B41FA5}">
                      <a16:colId xmlns:a16="http://schemas.microsoft.com/office/drawing/2014/main" val="20001"/>
                    </a:ext>
                  </a:extLst>
                </a:gridCol>
              </a:tblGrid>
              <a:tr h="260176">
                <a:tc>
                  <a:txBody>
                    <a:bodyPr/>
                    <a:lstStyle/>
                    <a:p>
                      <a:r>
                        <a:rPr lang="de-CH" sz="1200" dirty="0">
                          <a:solidFill>
                            <a:schemeClr val="tx1"/>
                          </a:solidFill>
                        </a:rPr>
                        <a:t>Quality </a:t>
                      </a:r>
                      <a:r>
                        <a:rPr lang="de-CH" sz="1200" dirty="0" err="1">
                          <a:solidFill>
                            <a:schemeClr val="tx1"/>
                          </a:solidFill>
                        </a:rPr>
                        <a:t>issue</a:t>
                      </a:r>
                      <a:endParaRPr lang="de-CH" sz="1200" dirty="0">
                        <a:solidFill>
                          <a:schemeClr val="tx1"/>
                        </a:solidFill>
                      </a:endParaRPr>
                    </a:p>
                  </a:txBody>
                  <a:tcPr marL="68580" marR="68580" marT="34290" marB="34290">
                    <a:solidFill>
                      <a:schemeClr val="accent1">
                        <a:lumMod val="75000"/>
                      </a:schemeClr>
                    </a:solidFill>
                  </a:tcPr>
                </a:tc>
                <a:tc>
                  <a:txBody>
                    <a:bodyPr/>
                    <a:lstStyle/>
                    <a:p>
                      <a:r>
                        <a:rPr lang="de-CH" sz="1200" dirty="0" err="1">
                          <a:solidFill>
                            <a:schemeClr val="tx1"/>
                          </a:solidFill>
                        </a:rPr>
                        <a:t>Examples</a:t>
                      </a:r>
                      <a:r>
                        <a:rPr lang="de-CH" sz="1200" baseline="0" dirty="0">
                          <a:solidFill>
                            <a:schemeClr val="tx1"/>
                          </a:solidFill>
                        </a:rPr>
                        <a:t> of </a:t>
                      </a:r>
                      <a:r>
                        <a:rPr lang="de-CH" sz="1200" baseline="0" dirty="0" err="1">
                          <a:solidFill>
                            <a:schemeClr val="tx1"/>
                          </a:solidFill>
                        </a:rPr>
                        <a:t>s</a:t>
                      </a:r>
                      <a:r>
                        <a:rPr lang="de-CH" sz="1200" dirty="0" err="1">
                          <a:solidFill>
                            <a:schemeClr val="tx1"/>
                          </a:solidFill>
                        </a:rPr>
                        <a:t>uitable</a:t>
                      </a:r>
                      <a:r>
                        <a:rPr lang="de-CH" sz="1200" baseline="0" dirty="0">
                          <a:solidFill>
                            <a:schemeClr val="tx1"/>
                          </a:solidFill>
                        </a:rPr>
                        <a:t> </a:t>
                      </a:r>
                      <a:r>
                        <a:rPr lang="de-CH" sz="1200" baseline="0" dirty="0" err="1">
                          <a:solidFill>
                            <a:schemeClr val="tx1"/>
                          </a:solidFill>
                        </a:rPr>
                        <a:t>technologies</a:t>
                      </a:r>
                      <a:r>
                        <a:rPr lang="de-CH" sz="1200" baseline="0" dirty="0">
                          <a:solidFill>
                            <a:schemeClr val="tx1"/>
                          </a:solidFill>
                        </a:rPr>
                        <a:t> </a:t>
                      </a:r>
                      <a:endParaRPr lang="de-CH" sz="1200" dirty="0">
                        <a:solidFill>
                          <a:schemeClr val="tx1"/>
                        </a:solidFill>
                      </a:endParaRPr>
                    </a:p>
                  </a:txBody>
                  <a:tcPr marL="68580" marR="68580" marT="34290" marB="34290">
                    <a:solidFill>
                      <a:schemeClr val="accent1">
                        <a:lumMod val="75000"/>
                      </a:schemeClr>
                    </a:solidFill>
                  </a:tcPr>
                </a:tc>
                <a:extLst>
                  <a:ext uri="{0D108BD9-81ED-4DB2-BD59-A6C34878D82A}">
                    <a16:rowId xmlns:a16="http://schemas.microsoft.com/office/drawing/2014/main" val="10000"/>
                  </a:ext>
                </a:extLst>
              </a:tr>
              <a:tr h="260176">
                <a:tc>
                  <a:txBody>
                    <a:bodyPr/>
                    <a:lstStyle/>
                    <a:p>
                      <a:r>
                        <a:rPr lang="de-CH" sz="1200" b="1" dirty="0" err="1">
                          <a:solidFill>
                            <a:schemeClr val="tx1"/>
                          </a:solidFill>
                        </a:rPr>
                        <a:t>Turbidity</a:t>
                      </a:r>
                      <a:endParaRPr lang="de-CH" sz="1200" b="1" dirty="0">
                        <a:solidFill>
                          <a:schemeClr val="tx1"/>
                        </a:solidFill>
                      </a:endParaRPr>
                    </a:p>
                  </a:txBody>
                  <a:tcPr marL="68580" marR="68580" marT="34290" marB="34290">
                    <a:solidFill>
                      <a:schemeClr val="accent1"/>
                    </a:solidFill>
                  </a:tcPr>
                </a:tc>
                <a:tc>
                  <a:txBody>
                    <a:bodyPr/>
                    <a:lstStyle/>
                    <a:p>
                      <a:endParaRPr lang="de-CH" sz="1200" dirty="0"/>
                    </a:p>
                  </a:txBody>
                  <a:tcPr marL="68580" marR="68580" marT="34290" marB="34290">
                    <a:solidFill>
                      <a:schemeClr val="accent1"/>
                    </a:solidFill>
                  </a:tcPr>
                </a:tc>
                <a:extLst>
                  <a:ext uri="{0D108BD9-81ED-4DB2-BD59-A6C34878D82A}">
                    <a16:rowId xmlns:a16="http://schemas.microsoft.com/office/drawing/2014/main" val="10001"/>
                  </a:ext>
                </a:extLst>
              </a:tr>
              <a:tr h="452061">
                <a:tc>
                  <a:txBody>
                    <a:bodyPr/>
                    <a:lstStyle/>
                    <a:p>
                      <a:r>
                        <a:rPr lang="de-CH" sz="1200" dirty="0"/>
                        <a:t>Surface </a:t>
                      </a:r>
                      <a:r>
                        <a:rPr lang="de-CH" sz="1200" dirty="0" err="1"/>
                        <a:t>Water</a:t>
                      </a:r>
                      <a:endParaRPr lang="de-CH" sz="1200" dirty="0"/>
                    </a:p>
                  </a:txBody>
                  <a:tcPr marL="68580" marR="68580" marT="34290" marB="34290"/>
                </a:tc>
                <a:tc>
                  <a:txBody>
                    <a:bodyPr/>
                    <a:lstStyle/>
                    <a:p>
                      <a:r>
                        <a:rPr lang="de-CH" sz="1200" dirty="0" err="1"/>
                        <a:t>Flocculation</a:t>
                      </a:r>
                      <a:r>
                        <a:rPr lang="de-CH" sz="1200" dirty="0"/>
                        <a:t>, Sedimentation</a:t>
                      </a:r>
                    </a:p>
                    <a:p>
                      <a:r>
                        <a:rPr lang="de-CH" sz="1200" dirty="0" err="1"/>
                        <a:t>Roughing</a:t>
                      </a:r>
                      <a:r>
                        <a:rPr lang="de-CH" sz="1200" dirty="0"/>
                        <a:t> &amp; </a:t>
                      </a:r>
                      <a:r>
                        <a:rPr lang="de-CH" sz="1200" baseline="0" dirty="0"/>
                        <a:t>Slow Sand Filtration</a:t>
                      </a:r>
                    </a:p>
                  </a:txBody>
                  <a:tcPr marL="68580" marR="68580" marT="34290" marB="34290"/>
                </a:tc>
                <a:extLst>
                  <a:ext uri="{0D108BD9-81ED-4DB2-BD59-A6C34878D82A}">
                    <a16:rowId xmlns:a16="http://schemas.microsoft.com/office/drawing/2014/main" val="10002"/>
                  </a:ext>
                </a:extLst>
              </a:tr>
              <a:tr h="260176">
                <a:tc>
                  <a:txBody>
                    <a:bodyPr/>
                    <a:lstStyle/>
                    <a:p>
                      <a:r>
                        <a:rPr lang="de-CH" sz="1200" b="1" dirty="0" err="1"/>
                        <a:t>Desalination</a:t>
                      </a:r>
                      <a:endParaRPr lang="de-CH" sz="1200" b="1" dirty="0"/>
                    </a:p>
                  </a:txBody>
                  <a:tcPr marL="68580" marR="68580" marT="34290" marB="34290">
                    <a:solidFill>
                      <a:schemeClr val="accent1"/>
                    </a:solidFill>
                  </a:tcPr>
                </a:tc>
                <a:tc>
                  <a:txBody>
                    <a:bodyPr/>
                    <a:lstStyle/>
                    <a:p>
                      <a:endParaRPr lang="de-CH" sz="1200" dirty="0"/>
                    </a:p>
                  </a:txBody>
                  <a:tcPr marL="68580" marR="68580" marT="34290" marB="34290">
                    <a:solidFill>
                      <a:schemeClr val="accent1"/>
                    </a:solidFill>
                  </a:tcPr>
                </a:tc>
                <a:extLst>
                  <a:ext uri="{0D108BD9-81ED-4DB2-BD59-A6C34878D82A}">
                    <a16:rowId xmlns:a16="http://schemas.microsoft.com/office/drawing/2014/main" val="10003"/>
                  </a:ext>
                </a:extLst>
              </a:tr>
              <a:tr h="2601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dirty="0"/>
                        <a:t>Saline, </a:t>
                      </a:r>
                      <a:r>
                        <a:rPr lang="de-CH" sz="1200" dirty="0" err="1"/>
                        <a:t>backish</a:t>
                      </a:r>
                      <a:r>
                        <a:rPr lang="de-CH" sz="1200" dirty="0"/>
                        <a:t> </a:t>
                      </a:r>
                      <a:r>
                        <a:rPr lang="de-CH" sz="1200" dirty="0" err="1"/>
                        <a:t>groundwater</a:t>
                      </a:r>
                      <a:r>
                        <a:rPr lang="de-CH" sz="1200" dirty="0"/>
                        <a:t>, </a:t>
                      </a:r>
                      <a:r>
                        <a:rPr lang="de-CH" sz="1200" dirty="0" err="1"/>
                        <a:t>sea</a:t>
                      </a:r>
                      <a:r>
                        <a:rPr lang="de-CH" sz="1200" dirty="0"/>
                        <a:t> </a:t>
                      </a:r>
                      <a:r>
                        <a:rPr lang="de-CH" sz="1200" dirty="0" err="1"/>
                        <a:t>water</a:t>
                      </a:r>
                      <a:endParaRPr lang="de-CH" sz="1200" dirty="0"/>
                    </a:p>
                  </a:txBody>
                  <a:tcPr marL="68580" marR="68580" marT="34290" marB="34290"/>
                </a:tc>
                <a:tc>
                  <a:txBody>
                    <a:bodyPr/>
                    <a:lstStyle/>
                    <a:p>
                      <a:r>
                        <a:rPr lang="de-CH" sz="1200" dirty="0"/>
                        <a:t>Reverse </a:t>
                      </a:r>
                      <a:r>
                        <a:rPr lang="de-CH" sz="1200" dirty="0" err="1"/>
                        <a:t>osmosis</a:t>
                      </a:r>
                      <a:r>
                        <a:rPr lang="de-CH" sz="1200" dirty="0"/>
                        <a:t> (RO), </a:t>
                      </a:r>
                      <a:r>
                        <a:rPr lang="de-CH" sz="1200" dirty="0" err="1"/>
                        <a:t>Distillation</a:t>
                      </a:r>
                      <a:endParaRPr lang="de-CH" sz="1200" dirty="0"/>
                    </a:p>
                  </a:txBody>
                  <a:tcPr marL="68580" marR="68580" marT="34290" marB="34290"/>
                </a:tc>
                <a:extLst>
                  <a:ext uri="{0D108BD9-81ED-4DB2-BD59-A6C34878D82A}">
                    <a16:rowId xmlns:a16="http://schemas.microsoft.com/office/drawing/2014/main" val="10004"/>
                  </a:ext>
                </a:extLst>
              </a:tr>
              <a:tr h="260176">
                <a:tc>
                  <a:txBody>
                    <a:bodyPr/>
                    <a:lstStyle/>
                    <a:p>
                      <a:r>
                        <a:rPr lang="de-CH" sz="1200" b="1" dirty="0" err="1"/>
                        <a:t>Removing</a:t>
                      </a:r>
                      <a:r>
                        <a:rPr lang="de-CH" sz="1200" b="1" dirty="0"/>
                        <a:t> </a:t>
                      </a:r>
                      <a:r>
                        <a:rPr lang="de-CH" sz="1200" b="1" dirty="0" err="1"/>
                        <a:t>chemical</a:t>
                      </a:r>
                      <a:r>
                        <a:rPr lang="de-CH" sz="1200" b="1" dirty="0"/>
                        <a:t> </a:t>
                      </a:r>
                      <a:r>
                        <a:rPr lang="de-CH" sz="1200" b="1" dirty="0" err="1"/>
                        <a:t>contamination</a:t>
                      </a:r>
                      <a:endParaRPr lang="de-CH" sz="1200" b="1" dirty="0"/>
                    </a:p>
                  </a:txBody>
                  <a:tcPr marL="68580" marR="68580" marT="34290" marB="34290">
                    <a:solidFill>
                      <a:schemeClr val="accent1"/>
                    </a:solidFill>
                  </a:tcPr>
                </a:tc>
                <a:tc>
                  <a:txBody>
                    <a:bodyPr/>
                    <a:lstStyle/>
                    <a:p>
                      <a:endParaRPr lang="de-CH" sz="1200" dirty="0"/>
                    </a:p>
                  </a:txBody>
                  <a:tcPr marL="68580" marR="68580" marT="34290" marB="34290">
                    <a:solidFill>
                      <a:schemeClr val="accent1"/>
                    </a:solidFill>
                  </a:tcPr>
                </a:tc>
                <a:extLst>
                  <a:ext uri="{0D108BD9-81ED-4DB2-BD59-A6C34878D82A}">
                    <a16:rowId xmlns:a16="http://schemas.microsoft.com/office/drawing/2014/main" val="10005"/>
                  </a:ext>
                </a:extLst>
              </a:tr>
              <a:tr h="452061">
                <a:tc>
                  <a:txBody>
                    <a:bodyPr/>
                    <a:lstStyle/>
                    <a:p>
                      <a:r>
                        <a:rPr lang="de-CH" sz="1200" dirty="0"/>
                        <a:t>Fluoride</a:t>
                      </a:r>
                      <a:r>
                        <a:rPr lang="de-CH" sz="1200" baseline="0" dirty="0"/>
                        <a:t>: </a:t>
                      </a:r>
                      <a:r>
                        <a:rPr lang="de-CH" sz="1200" baseline="0" dirty="0" err="1"/>
                        <a:t>Groundwater</a:t>
                      </a:r>
                      <a:endParaRPr lang="de-CH" sz="1200" dirty="0"/>
                    </a:p>
                  </a:txBody>
                  <a:tcPr marL="68580" marR="68580" marT="34290" marB="34290"/>
                </a:tc>
                <a:tc>
                  <a:txBody>
                    <a:bodyPr/>
                    <a:lstStyle/>
                    <a:p>
                      <a:r>
                        <a:rPr lang="de-CH" sz="1200" dirty="0"/>
                        <a:t>Adsorption</a:t>
                      </a:r>
                      <a:r>
                        <a:rPr lang="de-CH" sz="1200" baseline="0" dirty="0"/>
                        <a:t> </a:t>
                      </a:r>
                      <a:r>
                        <a:rPr lang="de-CH" sz="1200" baseline="0" dirty="0" err="1"/>
                        <a:t>to</a:t>
                      </a:r>
                      <a:r>
                        <a:rPr lang="de-CH" sz="1200" baseline="0" dirty="0"/>
                        <a:t> </a:t>
                      </a:r>
                      <a:r>
                        <a:rPr lang="de-CH" sz="1200" baseline="0" dirty="0" err="1"/>
                        <a:t>activated</a:t>
                      </a:r>
                      <a:r>
                        <a:rPr lang="de-CH" sz="1200" baseline="0" dirty="0"/>
                        <a:t> </a:t>
                      </a:r>
                      <a:r>
                        <a:rPr lang="de-CH" sz="1200" baseline="0" dirty="0" err="1"/>
                        <a:t>alumina</a:t>
                      </a:r>
                      <a:r>
                        <a:rPr lang="de-CH" sz="1200" baseline="0" dirty="0"/>
                        <a:t> </a:t>
                      </a:r>
                      <a:r>
                        <a:rPr lang="de-CH" sz="1200" baseline="0" dirty="0" err="1"/>
                        <a:t>or</a:t>
                      </a:r>
                      <a:r>
                        <a:rPr lang="de-CH" sz="1200" baseline="0" dirty="0"/>
                        <a:t> </a:t>
                      </a:r>
                      <a:r>
                        <a:rPr lang="de-CH" sz="1200" baseline="0" dirty="0" err="1"/>
                        <a:t>bone</a:t>
                      </a:r>
                      <a:r>
                        <a:rPr lang="de-CH" sz="1200" baseline="0" dirty="0"/>
                        <a:t> </a:t>
                      </a:r>
                      <a:r>
                        <a:rPr lang="de-CH" sz="1200" baseline="0" dirty="0" err="1"/>
                        <a:t>char</a:t>
                      </a:r>
                      <a:r>
                        <a:rPr lang="de-CH" sz="1200" baseline="0" dirty="0"/>
                        <a:t>, RO</a:t>
                      </a:r>
                      <a:endParaRPr lang="de-CH" sz="1200" dirty="0"/>
                    </a:p>
                  </a:txBody>
                  <a:tcPr marL="68580" marR="68580" marT="34290" marB="34290"/>
                </a:tc>
                <a:extLst>
                  <a:ext uri="{0D108BD9-81ED-4DB2-BD59-A6C34878D82A}">
                    <a16:rowId xmlns:a16="http://schemas.microsoft.com/office/drawing/2014/main" val="10006"/>
                  </a:ext>
                </a:extLst>
              </a:tr>
              <a:tr h="452061">
                <a:tc>
                  <a:txBody>
                    <a:bodyPr/>
                    <a:lstStyle/>
                    <a:p>
                      <a:r>
                        <a:rPr lang="de-CH" sz="1200" dirty="0" err="1"/>
                        <a:t>Arsenic</a:t>
                      </a:r>
                      <a:r>
                        <a:rPr lang="de-CH" sz="1200" dirty="0"/>
                        <a:t>:</a:t>
                      </a:r>
                      <a:r>
                        <a:rPr lang="de-CH" sz="1200" baseline="0" dirty="0"/>
                        <a:t> </a:t>
                      </a:r>
                      <a:r>
                        <a:rPr lang="de-CH" sz="1200" baseline="0" dirty="0" err="1"/>
                        <a:t>Groundwater</a:t>
                      </a:r>
                      <a:endParaRPr lang="de-CH" sz="1200" dirty="0"/>
                    </a:p>
                  </a:txBody>
                  <a:tcPr marL="68580" marR="68580" marT="34290" marB="34290"/>
                </a:tc>
                <a:tc>
                  <a:txBody>
                    <a:bodyPr/>
                    <a:lstStyle/>
                    <a:p>
                      <a:r>
                        <a:rPr lang="de-CH" sz="1200" dirty="0"/>
                        <a:t>Oxidation,</a:t>
                      </a:r>
                      <a:r>
                        <a:rPr lang="de-CH" sz="1200" baseline="0" dirty="0"/>
                        <a:t> </a:t>
                      </a:r>
                      <a:r>
                        <a:rPr lang="de-CH" sz="1200" baseline="0" dirty="0" err="1"/>
                        <a:t>adsorption</a:t>
                      </a:r>
                      <a:r>
                        <a:rPr lang="de-CH" sz="1200" baseline="0" dirty="0"/>
                        <a:t> &amp; </a:t>
                      </a:r>
                      <a:r>
                        <a:rPr lang="de-CH" sz="1200" baseline="0" dirty="0" err="1"/>
                        <a:t>ion</a:t>
                      </a:r>
                      <a:r>
                        <a:rPr lang="de-CH" sz="1200" baseline="0" dirty="0"/>
                        <a:t> </a:t>
                      </a:r>
                      <a:r>
                        <a:rPr lang="de-CH" sz="1200" baseline="0" dirty="0" err="1"/>
                        <a:t>exchange</a:t>
                      </a:r>
                      <a:r>
                        <a:rPr lang="de-CH" sz="1200" dirty="0"/>
                        <a:t>, RO, </a:t>
                      </a:r>
                      <a:r>
                        <a:rPr lang="de-CH" sz="1200" dirty="0" err="1"/>
                        <a:t>Distillation</a:t>
                      </a:r>
                      <a:endParaRPr lang="de-CH" sz="1200" dirty="0"/>
                    </a:p>
                  </a:txBody>
                  <a:tcPr marL="68580" marR="68580" marT="34290" marB="34290"/>
                </a:tc>
                <a:extLst>
                  <a:ext uri="{0D108BD9-81ED-4DB2-BD59-A6C34878D82A}">
                    <a16:rowId xmlns:a16="http://schemas.microsoft.com/office/drawing/2014/main" val="10007"/>
                  </a:ext>
                </a:extLst>
              </a:tr>
              <a:tr h="260176">
                <a:tc>
                  <a:txBody>
                    <a:bodyPr/>
                    <a:lstStyle/>
                    <a:p>
                      <a:r>
                        <a:rPr lang="de-CH" sz="1200" dirty="0" err="1"/>
                        <a:t>Anthropogenic</a:t>
                      </a:r>
                      <a:r>
                        <a:rPr lang="de-CH" sz="1200" baseline="0" dirty="0"/>
                        <a:t> </a:t>
                      </a:r>
                      <a:r>
                        <a:rPr lang="de-CH" sz="1200" baseline="0" dirty="0" err="1"/>
                        <a:t>pollution</a:t>
                      </a:r>
                      <a:r>
                        <a:rPr lang="de-CH" sz="1200" baseline="0" dirty="0"/>
                        <a:t>: Surface </a:t>
                      </a:r>
                      <a:r>
                        <a:rPr lang="de-CH" sz="1200" baseline="0" dirty="0" err="1"/>
                        <a:t>water</a:t>
                      </a:r>
                      <a:endParaRPr lang="de-CH" sz="1200" dirty="0"/>
                    </a:p>
                  </a:txBody>
                  <a:tcPr marL="68580" marR="68580" marT="34290" marB="34290"/>
                </a:tc>
                <a:tc>
                  <a:txBody>
                    <a:bodyPr/>
                    <a:lstStyle/>
                    <a:p>
                      <a:r>
                        <a:rPr lang="de-CH" sz="1200" dirty="0"/>
                        <a:t>Reverse</a:t>
                      </a:r>
                      <a:r>
                        <a:rPr lang="de-CH" sz="1200" baseline="0" dirty="0"/>
                        <a:t> </a:t>
                      </a:r>
                      <a:r>
                        <a:rPr lang="de-CH" sz="1200" baseline="0" dirty="0" err="1"/>
                        <a:t>Osmosis</a:t>
                      </a:r>
                      <a:r>
                        <a:rPr lang="de-CH" sz="1200" baseline="0" dirty="0"/>
                        <a:t>, </a:t>
                      </a:r>
                      <a:r>
                        <a:rPr lang="de-CH" sz="1200" baseline="0" dirty="0" err="1"/>
                        <a:t>Distillation</a:t>
                      </a:r>
                      <a:endParaRPr lang="de-CH" sz="1200" dirty="0"/>
                    </a:p>
                  </a:txBody>
                  <a:tcPr marL="68580" marR="68580" marT="34290" marB="34290"/>
                </a:tc>
                <a:extLst>
                  <a:ext uri="{0D108BD9-81ED-4DB2-BD59-A6C34878D82A}">
                    <a16:rowId xmlns:a16="http://schemas.microsoft.com/office/drawing/2014/main" val="10008"/>
                  </a:ext>
                </a:extLst>
              </a:tr>
              <a:tr h="4520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b="1" dirty="0" err="1"/>
                        <a:t>Removing</a:t>
                      </a:r>
                      <a:r>
                        <a:rPr lang="de-CH" sz="1200" b="1" dirty="0"/>
                        <a:t> </a:t>
                      </a:r>
                      <a:r>
                        <a:rPr lang="de-CH" sz="1200" b="1" dirty="0" err="1"/>
                        <a:t>microbiological</a:t>
                      </a:r>
                      <a:r>
                        <a:rPr lang="de-CH" sz="1200" b="1" dirty="0"/>
                        <a:t> </a:t>
                      </a:r>
                      <a:r>
                        <a:rPr lang="de-CH" sz="1200" b="1" dirty="0" err="1"/>
                        <a:t>contamination</a:t>
                      </a:r>
                      <a:endParaRPr lang="de-CH" sz="1200" b="1" dirty="0"/>
                    </a:p>
                  </a:txBody>
                  <a:tcPr marL="68580" marR="68580" marT="34290" marB="34290">
                    <a:solidFill>
                      <a:schemeClr val="accent1"/>
                    </a:solidFill>
                  </a:tcPr>
                </a:tc>
                <a:tc>
                  <a:txBody>
                    <a:bodyPr/>
                    <a:lstStyle/>
                    <a:p>
                      <a:endParaRPr lang="de-CH" sz="1200" dirty="0"/>
                    </a:p>
                  </a:txBody>
                  <a:tcPr marL="68580" marR="68580" marT="34290" marB="34290">
                    <a:solidFill>
                      <a:schemeClr val="accent1"/>
                    </a:solidFill>
                  </a:tcPr>
                </a:tc>
                <a:extLst>
                  <a:ext uri="{0D108BD9-81ED-4DB2-BD59-A6C34878D82A}">
                    <a16:rowId xmlns:a16="http://schemas.microsoft.com/office/drawing/2014/main" val="10009"/>
                  </a:ext>
                </a:extLst>
              </a:tr>
              <a:tr h="452061">
                <a:tc>
                  <a:txBody>
                    <a:bodyPr/>
                    <a:lstStyle/>
                    <a:p>
                      <a:r>
                        <a:rPr lang="de-CH" sz="1200" dirty="0" err="1"/>
                        <a:t>Contaminated</a:t>
                      </a:r>
                      <a:r>
                        <a:rPr lang="de-CH" sz="1200" baseline="0" dirty="0"/>
                        <a:t> </a:t>
                      </a:r>
                      <a:r>
                        <a:rPr lang="de-CH" sz="1200" baseline="0" dirty="0" err="1"/>
                        <a:t>s</a:t>
                      </a:r>
                      <a:r>
                        <a:rPr lang="de-CH" sz="1200" dirty="0" err="1"/>
                        <a:t>urface</a:t>
                      </a:r>
                      <a:r>
                        <a:rPr lang="de-CH" sz="1200" dirty="0"/>
                        <a:t> </a:t>
                      </a:r>
                      <a:r>
                        <a:rPr lang="de-CH" sz="1200" dirty="0" err="1"/>
                        <a:t>water</a:t>
                      </a:r>
                      <a:r>
                        <a:rPr lang="de-CH" sz="1200" dirty="0"/>
                        <a:t>, </a:t>
                      </a:r>
                      <a:r>
                        <a:rPr lang="de-CH" sz="1200" dirty="0" err="1"/>
                        <a:t>groundwater</a:t>
                      </a:r>
                      <a:r>
                        <a:rPr lang="de-CH" sz="1200" dirty="0"/>
                        <a:t>,</a:t>
                      </a:r>
                      <a:r>
                        <a:rPr lang="de-CH" sz="1200" baseline="0" dirty="0"/>
                        <a:t> </a:t>
                      </a:r>
                      <a:r>
                        <a:rPr lang="de-CH" sz="1200" baseline="0" dirty="0" err="1"/>
                        <a:t>rainwater</a:t>
                      </a:r>
                      <a:endParaRPr lang="de-CH" sz="1200" dirty="0"/>
                    </a:p>
                  </a:txBody>
                  <a:tcPr marL="68580" marR="68580" marT="34290" marB="34290"/>
                </a:tc>
                <a:tc>
                  <a:txBody>
                    <a:bodyPr/>
                    <a:lstStyle/>
                    <a:p>
                      <a:r>
                        <a:rPr lang="en-US" sz="1200" dirty="0"/>
                        <a:t>Slow sand filtration, chlorination, UV, ultrafiltration,</a:t>
                      </a:r>
                      <a:r>
                        <a:rPr lang="en-US" sz="1200" baseline="0" dirty="0"/>
                        <a:t> pasteurization</a:t>
                      </a:r>
                      <a:endParaRPr lang="de-CH" sz="1200" dirty="0"/>
                    </a:p>
                  </a:txBody>
                  <a:tcPr marL="68580" marR="68580" marT="34290" marB="34290"/>
                </a:tc>
                <a:extLst>
                  <a:ext uri="{0D108BD9-81ED-4DB2-BD59-A6C34878D82A}">
                    <a16:rowId xmlns:a16="http://schemas.microsoft.com/office/drawing/2014/main" val="10010"/>
                  </a:ext>
                </a:extLst>
              </a:tr>
            </a:tbl>
          </a:graphicData>
        </a:graphic>
      </p:graphicFrame>
      <p:sp>
        <p:nvSpPr>
          <p:cNvPr id="6"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51</a:t>
            </a:fld>
            <a:endParaRPr lang="de-DE" sz="1050" dirty="0"/>
          </a:p>
        </p:txBody>
      </p:sp>
    </p:spTree>
    <p:extLst>
      <p:ext uri="{BB962C8B-B14F-4D97-AF65-F5344CB8AC3E}">
        <p14:creationId xmlns:p14="http://schemas.microsoft.com/office/powerpoint/2010/main" val="3876651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1" name="Rectangle 3"/>
          <p:cNvSpPr>
            <a:spLocks noGrp="1" noChangeArrowheads="1"/>
          </p:cNvSpPr>
          <p:nvPr>
            <p:ph type="body" idx="1"/>
          </p:nvPr>
        </p:nvSpPr>
        <p:spPr>
          <a:xfrm>
            <a:off x="1277541" y="933450"/>
            <a:ext cx="6172200" cy="4076700"/>
          </a:xfrm>
        </p:spPr>
        <p:txBody>
          <a:bodyPr>
            <a:normAutofit fontScale="92500" lnSpcReduction="10000"/>
          </a:bodyPr>
          <a:lstStyle/>
          <a:p>
            <a:pPr>
              <a:spcAft>
                <a:spcPts val="600"/>
              </a:spcAft>
              <a:buFontTx/>
              <a:buAutoNum type="arabicPeriod"/>
            </a:pPr>
            <a:r>
              <a:rPr lang="en-US" altLang="de-DE" sz="1800" b="1" dirty="0"/>
              <a:t>No treatment is the best treatment</a:t>
            </a:r>
            <a:r>
              <a:rPr lang="en-US" altLang="de-DE" sz="1800" dirty="0"/>
              <a:t> – use the water source with highest quality</a:t>
            </a:r>
          </a:p>
          <a:p>
            <a:pPr>
              <a:spcAft>
                <a:spcPts val="600"/>
              </a:spcAft>
              <a:buFontTx/>
              <a:buAutoNum type="arabicPeriod"/>
            </a:pPr>
            <a:r>
              <a:rPr lang="en-US" altLang="de-DE" sz="1800" dirty="0"/>
              <a:t>Water transport </a:t>
            </a:r>
            <a:r>
              <a:rPr lang="en-US" altLang="de-DE" sz="1800" b="1" dirty="0"/>
              <a:t>distance</a:t>
            </a:r>
            <a:r>
              <a:rPr lang="en-US" altLang="de-DE" sz="1800" dirty="0"/>
              <a:t> is the main usage criteria of a water source – new water points must thus be closer than existing ones, otherwise they will not be used.</a:t>
            </a:r>
          </a:p>
          <a:p>
            <a:pPr>
              <a:spcAft>
                <a:spcPts val="600"/>
              </a:spcAft>
              <a:buFontTx/>
              <a:buAutoNum type="arabicPeriod"/>
            </a:pPr>
            <a:r>
              <a:rPr lang="en-US" altLang="de-DE" sz="1800" b="1" dirty="0"/>
              <a:t>Gravity systems</a:t>
            </a:r>
            <a:r>
              <a:rPr lang="en-US" altLang="de-DE" sz="1800" dirty="0"/>
              <a:t> are more appropriate than systems requiring electrical pumps.</a:t>
            </a:r>
          </a:p>
          <a:p>
            <a:pPr>
              <a:spcAft>
                <a:spcPts val="600"/>
              </a:spcAft>
              <a:buFontTx/>
              <a:buAutoNum type="arabicPeriod"/>
            </a:pPr>
            <a:r>
              <a:rPr lang="en-US" altLang="de-DE" sz="1800" dirty="0"/>
              <a:t>Keep supply networks </a:t>
            </a:r>
            <a:r>
              <a:rPr lang="en-US" altLang="de-DE" sz="1800" b="1" dirty="0"/>
              <a:t>simple</a:t>
            </a:r>
            <a:r>
              <a:rPr lang="en-US" altLang="de-DE" sz="1800" dirty="0"/>
              <a:t>, guarantee frequent controls and maintenance to minimize water losses.</a:t>
            </a:r>
          </a:p>
          <a:p>
            <a:pPr>
              <a:spcAft>
                <a:spcPts val="600"/>
              </a:spcAft>
              <a:buFontTx/>
              <a:buAutoNum type="arabicPeriod"/>
            </a:pPr>
            <a:r>
              <a:rPr lang="en-US" altLang="de-DE" sz="1800" b="1" dirty="0"/>
              <a:t>Public taps </a:t>
            </a:r>
            <a:r>
              <a:rPr lang="en-US" altLang="de-DE" sz="1800" dirty="0"/>
              <a:t>are the interface between water supply and user – keep them user-friendly and robust.</a:t>
            </a:r>
          </a:p>
          <a:p>
            <a:pPr>
              <a:spcAft>
                <a:spcPts val="600"/>
              </a:spcAft>
              <a:buFontTx/>
              <a:buAutoNum type="arabicPeriod"/>
            </a:pPr>
            <a:r>
              <a:rPr lang="en-US" altLang="de-DE" sz="1800" b="1" dirty="0"/>
              <a:t>Household storage </a:t>
            </a:r>
            <a:r>
              <a:rPr lang="en-US" altLang="de-DE" sz="1800" dirty="0"/>
              <a:t>is needed if water is collected away from the home or if the piped supply is intermittent</a:t>
            </a:r>
          </a:p>
          <a:p>
            <a:pPr>
              <a:buFontTx/>
              <a:buAutoNum type="arabicPeriod"/>
            </a:pPr>
            <a:endParaRPr lang="en-US" altLang="de-DE" sz="1800" dirty="0"/>
          </a:p>
        </p:txBody>
      </p:sp>
      <p:sp>
        <p:nvSpPr>
          <p:cNvPr id="6" name="Rectangle 2"/>
          <p:cNvSpPr>
            <a:spLocks noGrp="1" noChangeArrowheads="1"/>
          </p:cNvSpPr>
          <p:nvPr>
            <p:ph type="title"/>
          </p:nvPr>
        </p:nvSpPr>
        <p:spPr>
          <a:xfrm>
            <a:off x="304800" y="267240"/>
            <a:ext cx="5791200" cy="415528"/>
          </a:xfrm>
        </p:spPr>
        <p:txBody>
          <a:bodyPr>
            <a:normAutofit fontScale="90000"/>
          </a:bodyPr>
          <a:lstStyle/>
          <a:p>
            <a:r>
              <a:rPr lang="de-CH" altLang="de-DE" dirty="0">
                <a:solidFill>
                  <a:schemeClr val="bg1"/>
                </a:solidFill>
              </a:rPr>
              <a:t>Additional d</a:t>
            </a:r>
            <a:r>
              <a:rPr lang="de-CH" altLang="de-DE" b="1" dirty="0">
                <a:solidFill>
                  <a:schemeClr val="bg1"/>
                </a:solidFill>
              </a:rPr>
              <a:t>esign </a:t>
            </a:r>
            <a:r>
              <a:rPr lang="de-CH" altLang="de-DE" b="1" dirty="0" err="1">
                <a:solidFill>
                  <a:schemeClr val="bg1"/>
                </a:solidFill>
              </a:rPr>
              <a:t>consideration</a:t>
            </a:r>
            <a:r>
              <a:rPr lang="de-CH" altLang="de-DE" dirty="0" err="1">
                <a:solidFill>
                  <a:schemeClr val="bg1"/>
                </a:solidFill>
              </a:rPr>
              <a:t>s</a:t>
            </a:r>
            <a:endParaRPr lang="de-CH" altLang="de-DE" b="1" dirty="0">
              <a:solidFill>
                <a:schemeClr val="bg1"/>
              </a:solidFill>
            </a:endParaRPr>
          </a:p>
        </p:txBody>
      </p:sp>
      <p:sp>
        <p:nvSpPr>
          <p:cNvPr id="4"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52</a:t>
            </a:fld>
            <a:endParaRPr lang="de-DE" sz="1050" dirty="0"/>
          </a:p>
        </p:txBody>
      </p:sp>
    </p:spTree>
    <p:extLst>
      <p:ext uri="{BB962C8B-B14F-4D97-AF65-F5344CB8AC3E}">
        <p14:creationId xmlns:p14="http://schemas.microsoft.com/office/powerpoint/2010/main" val="34480756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Group exercise</a:t>
            </a:r>
            <a:endParaRPr lang="de-CH" dirty="0">
              <a:solidFill>
                <a:schemeClr val="bg1"/>
              </a:solidFill>
            </a:endParaRPr>
          </a:p>
        </p:txBody>
      </p:sp>
      <p:sp>
        <p:nvSpPr>
          <p:cNvPr id="4" name="Rectangle 3"/>
          <p:cNvSpPr/>
          <p:nvPr/>
        </p:nvSpPr>
        <p:spPr>
          <a:xfrm>
            <a:off x="179388" y="1047750"/>
            <a:ext cx="3478212" cy="3546420"/>
          </a:xfrm>
          <a:prstGeom prst="rect">
            <a:avLst/>
          </a:prstGeom>
        </p:spPr>
        <p:txBody>
          <a:bodyPr wrap="square">
            <a:spAutoFit/>
          </a:bodyPr>
          <a:lstStyle/>
          <a:p>
            <a:pPr marR="0" lvl="0">
              <a:lnSpc>
                <a:spcPct val="115000"/>
              </a:lnSpc>
              <a:spcBef>
                <a:spcPts val="0"/>
              </a:spcBef>
              <a:spcAft>
                <a:spcPts val="0"/>
              </a:spcAft>
            </a:pPr>
            <a:r>
              <a:rPr lang="en-US" sz="1400" dirty="0">
                <a:latin typeface="Calibri" panose="020F0502020204030204" pitchFamily="34" charset="0"/>
                <a:ea typeface="Calibri" panose="020F0502020204030204" pitchFamily="34" charset="0"/>
                <a:cs typeface="Calibri" panose="020F0502020204030204" pitchFamily="34" charset="0"/>
              </a:rPr>
              <a:t>A </a:t>
            </a:r>
            <a:r>
              <a:rPr lang="en-US" sz="1400" b="1" dirty="0">
                <a:latin typeface="Calibri" panose="020F0502020204030204" pitchFamily="34" charset="0"/>
                <a:ea typeface="Calibri" panose="020F0502020204030204" pitchFamily="34" charset="0"/>
                <a:cs typeface="Calibri" panose="020F0502020204030204" pitchFamily="34" charset="0"/>
              </a:rPr>
              <a:t>small town </a:t>
            </a:r>
            <a:r>
              <a:rPr lang="en-US" sz="1400" dirty="0">
                <a:latin typeface="Calibri" panose="020F0502020204030204" pitchFamily="34" charset="0"/>
                <a:ea typeface="Calibri" panose="020F0502020204030204" pitchFamily="34" charset="0"/>
                <a:cs typeface="Calibri" panose="020F0502020204030204" pitchFamily="34" charset="0"/>
              </a:rPr>
              <a:t>in western Uganda has about 25’000 people, receives </a:t>
            </a:r>
            <a:r>
              <a:rPr lang="en-US" sz="1400" b="1" dirty="0">
                <a:latin typeface="Calibri" panose="020F0502020204030204" pitchFamily="34" charset="0"/>
                <a:ea typeface="Calibri" panose="020F0502020204030204" pitchFamily="34" charset="0"/>
                <a:cs typeface="Calibri" panose="020F0502020204030204" pitchFamily="34" charset="0"/>
              </a:rPr>
              <a:t>rain</a:t>
            </a:r>
            <a:r>
              <a:rPr lang="en-US" sz="1400" dirty="0">
                <a:latin typeface="Calibri" panose="020F0502020204030204" pitchFamily="34" charset="0"/>
                <a:ea typeface="Calibri" panose="020F0502020204030204" pitchFamily="34" charset="0"/>
                <a:cs typeface="Calibri" panose="020F0502020204030204" pitchFamily="34" charset="0"/>
              </a:rPr>
              <a:t> for three months out of the year and has </a:t>
            </a:r>
            <a:r>
              <a:rPr lang="en-US" sz="1400" b="1" dirty="0">
                <a:latin typeface="Calibri" panose="020F0502020204030204" pitchFamily="34" charset="0"/>
                <a:ea typeface="Calibri" panose="020F0502020204030204" pitchFamily="34" charset="0"/>
                <a:cs typeface="Calibri" panose="020F0502020204030204" pitchFamily="34" charset="0"/>
              </a:rPr>
              <a:t>easily accessible groundwater</a:t>
            </a:r>
            <a:r>
              <a:rPr lang="en-US" sz="1400" dirty="0">
                <a:latin typeface="Calibri" panose="020F0502020204030204" pitchFamily="34" charset="0"/>
                <a:ea typeface="Calibri" panose="020F0502020204030204" pitchFamily="34" charset="0"/>
                <a:cs typeface="Calibri" panose="020F0502020204030204" pitchFamily="34" charset="0"/>
              </a:rPr>
              <a:t>. The town has an </a:t>
            </a:r>
            <a:r>
              <a:rPr lang="en-US" sz="1400" b="1" dirty="0">
                <a:latin typeface="Calibri" panose="020F0502020204030204" pitchFamily="34" charset="0"/>
                <a:ea typeface="Calibri" panose="020F0502020204030204" pitchFamily="34" charset="0"/>
                <a:cs typeface="Calibri" panose="020F0502020204030204" pitchFamily="34" charset="0"/>
              </a:rPr>
              <a:t>urbanized core</a:t>
            </a:r>
            <a:r>
              <a:rPr lang="en-US" sz="1400" dirty="0">
                <a:latin typeface="Calibri" panose="020F0502020204030204" pitchFamily="34" charset="0"/>
                <a:ea typeface="Calibri" panose="020F0502020204030204" pitchFamily="34" charset="0"/>
                <a:cs typeface="Calibri" panose="020F0502020204030204" pitchFamily="34" charset="0"/>
              </a:rPr>
              <a:t>, while the surrounding outskirts are more </a:t>
            </a:r>
            <a:r>
              <a:rPr lang="en-US" sz="1400" b="1" dirty="0">
                <a:latin typeface="Calibri" panose="020F0502020204030204" pitchFamily="34" charset="0"/>
                <a:ea typeface="Calibri" panose="020F0502020204030204" pitchFamily="34" charset="0"/>
                <a:cs typeface="Calibri" panose="020F0502020204030204" pitchFamily="34" charset="0"/>
              </a:rPr>
              <a:t>rural</a:t>
            </a:r>
            <a:r>
              <a:rPr lang="en-US" sz="1400" dirty="0">
                <a:latin typeface="Calibri" panose="020F0502020204030204" pitchFamily="34" charset="0"/>
                <a:ea typeface="Calibri" panose="020F0502020204030204" pitchFamily="34" charset="0"/>
                <a:cs typeface="Calibri" panose="020F0502020204030204" pitchFamily="34" charset="0"/>
              </a:rPr>
              <a:t> in nature. In addition to </a:t>
            </a:r>
            <a:r>
              <a:rPr lang="en-US" sz="1400" b="1" dirty="0">
                <a:latin typeface="Calibri" panose="020F0502020204030204" pitchFamily="34" charset="0"/>
                <a:ea typeface="Calibri" panose="020F0502020204030204" pitchFamily="34" charset="0"/>
                <a:cs typeface="Calibri" panose="020F0502020204030204" pitchFamily="34" charset="0"/>
              </a:rPr>
              <a:t>households</a:t>
            </a:r>
            <a:r>
              <a:rPr lang="en-US" sz="1400" dirty="0">
                <a:latin typeface="Calibri" panose="020F0502020204030204" pitchFamily="34" charset="0"/>
                <a:ea typeface="Calibri" panose="020F0502020204030204" pitchFamily="34" charset="0"/>
                <a:cs typeface="Calibri" panose="020F0502020204030204" pitchFamily="34" charset="0"/>
              </a:rPr>
              <a:t>, there are </a:t>
            </a:r>
            <a:r>
              <a:rPr lang="en-US" sz="1400" b="1" dirty="0">
                <a:latin typeface="Calibri" panose="020F0502020204030204" pitchFamily="34" charset="0"/>
                <a:ea typeface="Calibri" panose="020F0502020204030204" pitchFamily="34" charset="0"/>
                <a:cs typeface="Calibri" panose="020F0502020204030204" pitchFamily="34" charset="0"/>
              </a:rPr>
              <a:t>two schools</a:t>
            </a:r>
            <a:r>
              <a:rPr lang="en-US" sz="1400" dirty="0">
                <a:latin typeface="Calibri" panose="020F0502020204030204" pitchFamily="34" charset="0"/>
                <a:ea typeface="Calibri" panose="020F0502020204030204" pitchFamily="34" charset="0"/>
                <a:cs typeface="Calibri" panose="020F0502020204030204" pitchFamily="34" charset="0"/>
              </a:rPr>
              <a:t>, a </a:t>
            </a:r>
            <a:r>
              <a:rPr lang="en-US" sz="1400" b="1" dirty="0">
                <a:latin typeface="Calibri" panose="020F0502020204030204" pitchFamily="34" charset="0"/>
                <a:ea typeface="Calibri" panose="020F0502020204030204" pitchFamily="34" charset="0"/>
                <a:cs typeface="Calibri" panose="020F0502020204030204" pitchFamily="34" charset="0"/>
              </a:rPr>
              <a:t>clinic</a:t>
            </a:r>
            <a:r>
              <a:rPr lang="en-US" sz="1400" dirty="0">
                <a:latin typeface="Calibri" panose="020F0502020204030204" pitchFamily="34" charset="0"/>
                <a:ea typeface="Calibri" panose="020F0502020204030204" pitchFamily="34" charset="0"/>
                <a:cs typeface="Calibri" panose="020F0502020204030204" pitchFamily="34" charset="0"/>
              </a:rPr>
              <a:t> and several </a:t>
            </a:r>
            <a:r>
              <a:rPr lang="en-US" sz="1400" b="1" dirty="0">
                <a:latin typeface="Calibri" panose="020F0502020204030204" pitchFamily="34" charset="0"/>
                <a:ea typeface="Calibri" panose="020F0502020204030204" pitchFamily="34" charset="0"/>
                <a:cs typeface="Calibri" panose="020F0502020204030204" pitchFamily="34" charset="0"/>
              </a:rPr>
              <a:t>small businesses</a:t>
            </a:r>
            <a:r>
              <a:rPr lang="en-US" sz="1400" dirty="0">
                <a:latin typeface="Calibri" panose="020F0502020204030204" pitchFamily="34" charset="0"/>
                <a:ea typeface="Calibri" panose="020F0502020204030204" pitchFamily="34" charset="0"/>
                <a:cs typeface="Calibri" panose="020F0502020204030204" pitchFamily="34" charset="0"/>
              </a:rPr>
              <a:t>. </a:t>
            </a:r>
            <a:endParaRPr lang="de-CH" sz="1400" dirty="0">
              <a:latin typeface="Calibri" panose="020F0502020204030204" pitchFamily="34" charset="0"/>
              <a:ea typeface="Calibri" panose="020F0502020204030204" pitchFamily="34" charset="0"/>
              <a:cs typeface="Calibri" panose="020F0502020204030204" pitchFamily="34" charset="0"/>
            </a:endParaRPr>
          </a:p>
          <a:p>
            <a:pPr marR="0" lvl="0">
              <a:lnSpc>
                <a:spcPct val="115000"/>
              </a:lnSpc>
              <a:spcBef>
                <a:spcPts val="0"/>
              </a:spcBef>
              <a:spcAft>
                <a:spcPts val="0"/>
              </a:spcAft>
            </a:pPr>
            <a:endParaRPr lang="de-CH" sz="1400" dirty="0">
              <a:latin typeface="Calibri" panose="020F0502020204030204" pitchFamily="34" charset="0"/>
              <a:ea typeface="Calibri" panose="020F0502020204030204" pitchFamily="34" charset="0"/>
              <a:cs typeface="Calibri" panose="020F0502020204030204" pitchFamily="34" charset="0"/>
            </a:endParaRPr>
          </a:p>
          <a:p>
            <a:pPr marL="228600" marR="0" lvl="0" indent="-228600">
              <a:lnSpc>
                <a:spcPct val="115000"/>
              </a:lnSpc>
              <a:spcBef>
                <a:spcPts val="0"/>
              </a:spcBef>
              <a:spcAft>
                <a:spcPts val="0"/>
              </a:spcAft>
              <a:buAutoNum type="arabicPeriod"/>
            </a:pPr>
            <a:r>
              <a:rPr lang="en-US" sz="1400" dirty="0">
                <a:latin typeface="Calibri" panose="020F0502020204030204" pitchFamily="34" charset="0"/>
                <a:ea typeface="Calibri" panose="020F0502020204030204" pitchFamily="34" charset="0"/>
                <a:cs typeface="Calibri" panose="020F0502020204030204" pitchFamily="34" charset="0"/>
              </a:rPr>
              <a:t>Propose a possible water supply delivery configuration in the figure to the right.</a:t>
            </a:r>
          </a:p>
          <a:p>
            <a:pPr marL="228600" marR="0" lvl="0" indent="-228600">
              <a:lnSpc>
                <a:spcPct val="115000"/>
              </a:lnSpc>
              <a:spcBef>
                <a:spcPts val="0"/>
              </a:spcBef>
              <a:spcAft>
                <a:spcPts val="0"/>
              </a:spcAft>
              <a:buAutoNum type="arabicPeriod"/>
            </a:pPr>
            <a:endParaRPr lang="en-US" sz="1400" dirty="0">
              <a:latin typeface="Calibri" panose="020F0502020204030204" pitchFamily="34" charset="0"/>
              <a:ea typeface="Calibri" panose="020F0502020204030204" pitchFamily="34" charset="0"/>
              <a:cs typeface="Calibri" panose="020F0502020204030204" pitchFamily="34" charset="0"/>
            </a:endParaRPr>
          </a:p>
          <a:p>
            <a:pPr marL="228600" marR="0" lvl="0" indent="-228600">
              <a:lnSpc>
                <a:spcPct val="115000"/>
              </a:lnSpc>
              <a:spcBef>
                <a:spcPts val="0"/>
              </a:spcBef>
              <a:spcAft>
                <a:spcPts val="0"/>
              </a:spcAft>
              <a:buAutoNum type="arabicPeriod"/>
            </a:pPr>
            <a:r>
              <a:rPr lang="en-US" sz="1400" dirty="0">
                <a:latin typeface="Calibri" panose="020F0502020204030204" pitchFamily="34" charset="0"/>
                <a:cs typeface="Calibri" panose="020F0502020204030204" pitchFamily="34" charset="0"/>
              </a:rPr>
              <a:t>Explain why this is the best configuration for the setting.</a:t>
            </a:r>
            <a:endParaRPr lang="de-CH" sz="1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Rectangle 2"/>
          <p:cNvSpPr>
            <a:spLocks noChangeArrowheads="1"/>
          </p:cNvSpPr>
          <p:nvPr/>
        </p:nvSpPr>
        <p:spPr bwMode="auto">
          <a:xfrm>
            <a:off x="3886200" y="11450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graphicFrame>
        <p:nvGraphicFramePr>
          <p:cNvPr id="6" name="Object 5"/>
          <p:cNvGraphicFramePr>
            <a:graphicFrameLocks noChangeAspect="1"/>
          </p:cNvGraphicFramePr>
          <p:nvPr>
            <p:extLst>
              <p:ext uri="{D42A27DB-BD31-4B8C-83A1-F6EECF244321}">
                <p14:modId xmlns:p14="http://schemas.microsoft.com/office/powerpoint/2010/main" val="636181674"/>
              </p:ext>
            </p:extLst>
          </p:nvPr>
        </p:nvGraphicFramePr>
        <p:xfrm>
          <a:off x="3810000" y="1145071"/>
          <a:ext cx="4991100" cy="3536950"/>
        </p:xfrm>
        <a:graphic>
          <a:graphicData uri="http://schemas.openxmlformats.org/presentationml/2006/ole">
            <mc:AlternateContent xmlns:mc="http://schemas.openxmlformats.org/markup-compatibility/2006">
              <mc:Choice xmlns:v="urn:schemas-microsoft-com:vml" Requires="v">
                <p:oleObj name="Präsentation" r:id="rId3" imgW="5344795" imgH="3779591" progId="PowerPoint.Show.12">
                  <p:embed/>
                </p:oleObj>
              </mc:Choice>
              <mc:Fallback>
                <p:oleObj name="Präsentation" r:id="rId3" imgW="5344795" imgH="3779591" progId="PowerPoint.Show.1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145071"/>
                        <a:ext cx="4991100" cy="353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53</a:t>
            </a:fld>
            <a:endParaRPr lang="de-DE" sz="1050" dirty="0"/>
          </a:p>
        </p:txBody>
      </p:sp>
    </p:spTree>
    <p:extLst>
      <p:ext uri="{BB962C8B-B14F-4D97-AF65-F5344CB8AC3E}">
        <p14:creationId xmlns:p14="http://schemas.microsoft.com/office/powerpoint/2010/main" val="32410483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877D022-756B-14F7-12D8-9D758DFBE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293" y="1123950"/>
            <a:ext cx="3133514"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solidFill>
                  <a:schemeClr val="bg1"/>
                </a:solidFill>
              </a:rPr>
              <a:t>Group exercise</a:t>
            </a:r>
            <a:endParaRPr lang="de-CH" dirty="0">
              <a:solidFill>
                <a:schemeClr val="bg1"/>
              </a:solidFill>
            </a:endParaRPr>
          </a:p>
        </p:txBody>
      </p:sp>
      <p:sp>
        <p:nvSpPr>
          <p:cNvPr id="4" name="Rectangle 3"/>
          <p:cNvSpPr/>
          <p:nvPr/>
        </p:nvSpPr>
        <p:spPr>
          <a:xfrm>
            <a:off x="179388" y="1047750"/>
            <a:ext cx="3478212" cy="3546420"/>
          </a:xfrm>
          <a:prstGeom prst="rect">
            <a:avLst/>
          </a:prstGeom>
        </p:spPr>
        <p:txBody>
          <a:bodyPr wrap="square">
            <a:spAutoFit/>
          </a:bodyPr>
          <a:lstStyle/>
          <a:p>
            <a:pPr marR="0" lvl="0">
              <a:lnSpc>
                <a:spcPct val="115000"/>
              </a:lnSpc>
              <a:spcBef>
                <a:spcPts val="0"/>
              </a:spcBef>
              <a:spcAft>
                <a:spcPts val="0"/>
              </a:spcAft>
            </a:pPr>
            <a:r>
              <a:rPr lang="en-US" sz="1400" dirty="0">
                <a:latin typeface="Calibri" panose="020F0502020204030204" pitchFamily="34" charset="0"/>
                <a:ea typeface="Calibri" panose="020F0502020204030204" pitchFamily="34" charset="0"/>
                <a:cs typeface="Calibri" panose="020F0502020204030204" pitchFamily="34" charset="0"/>
              </a:rPr>
              <a:t>A </a:t>
            </a:r>
            <a:r>
              <a:rPr lang="en-US" sz="1400" b="1" dirty="0">
                <a:latin typeface="Calibri" panose="020F0502020204030204" pitchFamily="34" charset="0"/>
                <a:ea typeface="Calibri" panose="020F0502020204030204" pitchFamily="34" charset="0"/>
                <a:cs typeface="Calibri" panose="020F0502020204030204" pitchFamily="34" charset="0"/>
              </a:rPr>
              <a:t>small town </a:t>
            </a:r>
            <a:r>
              <a:rPr lang="en-US" sz="1400" dirty="0">
                <a:latin typeface="Calibri" panose="020F0502020204030204" pitchFamily="34" charset="0"/>
                <a:ea typeface="Calibri" panose="020F0502020204030204" pitchFamily="34" charset="0"/>
                <a:cs typeface="Calibri" panose="020F0502020204030204" pitchFamily="34" charset="0"/>
              </a:rPr>
              <a:t>in western Uganda has about 25’000 people, receives </a:t>
            </a:r>
            <a:r>
              <a:rPr lang="en-US" sz="1400" b="1" dirty="0">
                <a:latin typeface="Calibri" panose="020F0502020204030204" pitchFamily="34" charset="0"/>
                <a:ea typeface="Calibri" panose="020F0502020204030204" pitchFamily="34" charset="0"/>
                <a:cs typeface="Calibri" panose="020F0502020204030204" pitchFamily="34" charset="0"/>
              </a:rPr>
              <a:t>rain</a:t>
            </a:r>
            <a:r>
              <a:rPr lang="en-US" sz="1400" dirty="0">
                <a:latin typeface="Calibri" panose="020F0502020204030204" pitchFamily="34" charset="0"/>
                <a:ea typeface="Calibri" panose="020F0502020204030204" pitchFamily="34" charset="0"/>
                <a:cs typeface="Calibri" panose="020F0502020204030204" pitchFamily="34" charset="0"/>
              </a:rPr>
              <a:t> for three months out of the year and has </a:t>
            </a:r>
            <a:r>
              <a:rPr lang="en-US" sz="1400" b="1" dirty="0">
                <a:latin typeface="Calibri" panose="020F0502020204030204" pitchFamily="34" charset="0"/>
                <a:ea typeface="Calibri" panose="020F0502020204030204" pitchFamily="34" charset="0"/>
                <a:cs typeface="Calibri" panose="020F0502020204030204" pitchFamily="34" charset="0"/>
              </a:rPr>
              <a:t>easily accessible groundwater</a:t>
            </a:r>
            <a:r>
              <a:rPr lang="en-US" sz="1400" dirty="0">
                <a:latin typeface="Calibri" panose="020F0502020204030204" pitchFamily="34" charset="0"/>
                <a:ea typeface="Calibri" panose="020F0502020204030204" pitchFamily="34" charset="0"/>
                <a:cs typeface="Calibri" panose="020F0502020204030204" pitchFamily="34" charset="0"/>
              </a:rPr>
              <a:t>. The town has an </a:t>
            </a:r>
            <a:r>
              <a:rPr lang="en-US" sz="1400" b="1" dirty="0">
                <a:latin typeface="Calibri" panose="020F0502020204030204" pitchFamily="34" charset="0"/>
                <a:ea typeface="Calibri" panose="020F0502020204030204" pitchFamily="34" charset="0"/>
                <a:cs typeface="Calibri" panose="020F0502020204030204" pitchFamily="34" charset="0"/>
              </a:rPr>
              <a:t>urbanized core</a:t>
            </a:r>
            <a:r>
              <a:rPr lang="en-US" sz="1400" dirty="0">
                <a:latin typeface="Calibri" panose="020F0502020204030204" pitchFamily="34" charset="0"/>
                <a:ea typeface="Calibri" panose="020F0502020204030204" pitchFamily="34" charset="0"/>
                <a:cs typeface="Calibri" panose="020F0502020204030204" pitchFamily="34" charset="0"/>
              </a:rPr>
              <a:t>, while the surrounding outskirts are more </a:t>
            </a:r>
            <a:r>
              <a:rPr lang="en-US" sz="1400" b="1" dirty="0">
                <a:latin typeface="Calibri" panose="020F0502020204030204" pitchFamily="34" charset="0"/>
                <a:ea typeface="Calibri" panose="020F0502020204030204" pitchFamily="34" charset="0"/>
                <a:cs typeface="Calibri" panose="020F0502020204030204" pitchFamily="34" charset="0"/>
              </a:rPr>
              <a:t>rural</a:t>
            </a:r>
            <a:r>
              <a:rPr lang="en-US" sz="1400" dirty="0">
                <a:latin typeface="Calibri" panose="020F0502020204030204" pitchFamily="34" charset="0"/>
                <a:ea typeface="Calibri" panose="020F0502020204030204" pitchFamily="34" charset="0"/>
                <a:cs typeface="Calibri" panose="020F0502020204030204" pitchFamily="34" charset="0"/>
              </a:rPr>
              <a:t> in nature. In addition to </a:t>
            </a:r>
            <a:r>
              <a:rPr lang="en-US" sz="1400" b="1" dirty="0">
                <a:latin typeface="Calibri" panose="020F0502020204030204" pitchFamily="34" charset="0"/>
                <a:ea typeface="Calibri" panose="020F0502020204030204" pitchFamily="34" charset="0"/>
                <a:cs typeface="Calibri" panose="020F0502020204030204" pitchFamily="34" charset="0"/>
              </a:rPr>
              <a:t>households</a:t>
            </a:r>
            <a:r>
              <a:rPr lang="en-US" sz="1400" dirty="0">
                <a:latin typeface="Calibri" panose="020F0502020204030204" pitchFamily="34" charset="0"/>
                <a:ea typeface="Calibri" panose="020F0502020204030204" pitchFamily="34" charset="0"/>
                <a:cs typeface="Calibri" panose="020F0502020204030204" pitchFamily="34" charset="0"/>
              </a:rPr>
              <a:t>, there are </a:t>
            </a:r>
            <a:r>
              <a:rPr lang="en-US" sz="1400" b="1" dirty="0">
                <a:latin typeface="Calibri" panose="020F0502020204030204" pitchFamily="34" charset="0"/>
                <a:ea typeface="Calibri" panose="020F0502020204030204" pitchFamily="34" charset="0"/>
                <a:cs typeface="Calibri" panose="020F0502020204030204" pitchFamily="34" charset="0"/>
              </a:rPr>
              <a:t>two schools</a:t>
            </a:r>
            <a:r>
              <a:rPr lang="en-US" sz="1400" dirty="0">
                <a:latin typeface="Calibri" panose="020F0502020204030204" pitchFamily="34" charset="0"/>
                <a:ea typeface="Calibri" panose="020F0502020204030204" pitchFamily="34" charset="0"/>
                <a:cs typeface="Calibri" panose="020F0502020204030204" pitchFamily="34" charset="0"/>
              </a:rPr>
              <a:t>, a </a:t>
            </a:r>
            <a:r>
              <a:rPr lang="en-US" sz="1400" b="1" dirty="0">
                <a:latin typeface="Calibri" panose="020F0502020204030204" pitchFamily="34" charset="0"/>
                <a:ea typeface="Calibri" panose="020F0502020204030204" pitchFamily="34" charset="0"/>
                <a:cs typeface="Calibri" panose="020F0502020204030204" pitchFamily="34" charset="0"/>
              </a:rPr>
              <a:t>clinic</a:t>
            </a:r>
            <a:r>
              <a:rPr lang="en-US" sz="1400" dirty="0">
                <a:latin typeface="Calibri" panose="020F0502020204030204" pitchFamily="34" charset="0"/>
                <a:ea typeface="Calibri" panose="020F0502020204030204" pitchFamily="34" charset="0"/>
                <a:cs typeface="Calibri" panose="020F0502020204030204" pitchFamily="34" charset="0"/>
              </a:rPr>
              <a:t> and several </a:t>
            </a:r>
            <a:r>
              <a:rPr lang="en-US" sz="1400" b="1" dirty="0">
                <a:latin typeface="Calibri" panose="020F0502020204030204" pitchFamily="34" charset="0"/>
                <a:ea typeface="Calibri" panose="020F0502020204030204" pitchFamily="34" charset="0"/>
                <a:cs typeface="Calibri" panose="020F0502020204030204" pitchFamily="34" charset="0"/>
              </a:rPr>
              <a:t>small businesses</a:t>
            </a:r>
            <a:r>
              <a:rPr lang="en-US" sz="1400" dirty="0">
                <a:latin typeface="Calibri" panose="020F0502020204030204" pitchFamily="34" charset="0"/>
                <a:ea typeface="Calibri" panose="020F0502020204030204" pitchFamily="34" charset="0"/>
                <a:cs typeface="Calibri" panose="020F0502020204030204" pitchFamily="34" charset="0"/>
              </a:rPr>
              <a:t>. </a:t>
            </a:r>
            <a:endParaRPr lang="de-CH" sz="1400" dirty="0">
              <a:latin typeface="Calibri" panose="020F0502020204030204" pitchFamily="34" charset="0"/>
              <a:ea typeface="Calibri" panose="020F0502020204030204" pitchFamily="34" charset="0"/>
              <a:cs typeface="Calibri" panose="020F0502020204030204" pitchFamily="34" charset="0"/>
            </a:endParaRPr>
          </a:p>
          <a:p>
            <a:pPr marR="0" lvl="0">
              <a:lnSpc>
                <a:spcPct val="115000"/>
              </a:lnSpc>
              <a:spcBef>
                <a:spcPts val="0"/>
              </a:spcBef>
              <a:spcAft>
                <a:spcPts val="0"/>
              </a:spcAft>
            </a:pPr>
            <a:endParaRPr lang="de-CH" sz="1400" dirty="0">
              <a:latin typeface="Calibri" panose="020F0502020204030204" pitchFamily="34" charset="0"/>
              <a:ea typeface="Calibri" panose="020F0502020204030204" pitchFamily="34" charset="0"/>
              <a:cs typeface="Calibri" panose="020F0502020204030204" pitchFamily="34" charset="0"/>
            </a:endParaRPr>
          </a:p>
          <a:p>
            <a:pPr marL="228600" marR="0" lvl="0" indent="-228600">
              <a:lnSpc>
                <a:spcPct val="115000"/>
              </a:lnSpc>
              <a:spcBef>
                <a:spcPts val="0"/>
              </a:spcBef>
              <a:spcAft>
                <a:spcPts val="0"/>
              </a:spcAft>
              <a:buAutoNum type="arabicPeriod"/>
            </a:pPr>
            <a:r>
              <a:rPr lang="en-US" sz="1400" dirty="0">
                <a:latin typeface="Calibri" panose="020F0502020204030204" pitchFamily="34" charset="0"/>
                <a:ea typeface="Calibri" panose="020F0502020204030204" pitchFamily="34" charset="0"/>
                <a:cs typeface="Calibri" panose="020F0502020204030204" pitchFamily="34" charset="0"/>
              </a:rPr>
              <a:t>Propose a possible water supply delivery configuration in the figure to the right.</a:t>
            </a:r>
          </a:p>
          <a:p>
            <a:pPr marL="228600" marR="0" lvl="0" indent="-228600">
              <a:lnSpc>
                <a:spcPct val="115000"/>
              </a:lnSpc>
              <a:spcBef>
                <a:spcPts val="0"/>
              </a:spcBef>
              <a:spcAft>
                <a:spcPts val="0"/>
              </a:spcAft>
              <a:buAutoNum type="arabicPeriod"/>
            </a:pPr>
            <a:endParaRPr lang="en-US" sz="1400" dirty="0">
              <a:latin typeface="Calibri" panose="020F0502020204030204" pitchFamily="34" charset="0"/>
              <a:ea typeface="Calibri" panose="020F0502020204030204" pitchFamily="34" charset="0"/>
              <a:cs typeface="Calibri" panose="020F0502020204030204" pitchFamily="34" charset="0"/>
            </a:endParaRPr>
          </a:p>
          <a:p>
            <a:pPr marL="228600" marR="0" lvl="0" indent="-228600">
              <a:lnSpc>
                <a:spcPct val="115000"/>
              </a:lnSpc>
              <a:spcBef>
                <a:spcPts val="0"/>
              </a:spcBef>
              <a:spcAft>
                <a:spcPts val="0"/>
              </a:spcAft>
              <a:buAutoNum type="arabicPeriod"/>
            </a:pPr>
            <a:r>
              <a:rPr lang="en-US" sz="1400" dirty="0">
                <a:latin typeface="Calibri" panose="020F0502020204030204" pitchFamily="34" charset="0"/>
                <a:cs typeface="Calibri" panose="020F0502020204030204" pitchFamily="34" charset="0"/>
              </a:rPr>
              <a:t>Explain why this is the best configuration for the setting.</a:t>
            </a:r>
            <a:endParaRPr lang="de-CH" sz="1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Rectangle 2"/>
          <p:cNvSpPr>
            <a:spLocks noChangeArrowheads="1"/>
          </p:cNvSpPr>
          <p:nvPr/>
        </p:nvSpPr>
        <p:spPr bwMode="auto">
          <a:xfrm>
            <a:off x="3886200" y="11450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7" name="Slide Number Placeholder 1"/>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54</a:t>
            </a:fld>
            <a:endParaRPr lang="de-DE" sz="1050" dirty="0"/>
          </a:p>
        </p:txBody>
      </p:sp>
      <p:graphicFrame>
        <p:nvGraphicFramePr>
          <p:cNvPr id="6" name="Object 5"/>
          <p:cNvGraphicFramePr>
            <a:graphicFrameLocks noChangeAspect="1"/>
          </p:cNvGraphicFramePr>
          <p:nvPr>
            <p:extLst>
              <p:ext uri="{D42A27DB-BD31-4B8C-83A1-F6EECF244321}">
                <p14:modId xmlns:p14="http://schemas.microsoft.com/office/powerpoint/2010/main" val="2407121444"/>
              </p:ext>
            </p:extLst>
          </p:nvPr>
        </p:nvGraphicFramePr>
        <p:xfrm>
          <a:off x="7086600" y="1047750"/>
          <a:ext cx="1880444" cy="1332579"/>
        </p:xfrm>
        <a:graphic>
          <a:graphicData uri="http://schemas.openxmlformats.org/presentationml/2006/ole">
            <mc:AlternateContent xmlns:mc="http://schemas.openxmlformats.org/markup-compatibility/2006">
              <mc:Choice xmlns:v="urn:schemas-microsoft-com:vml" Requires="v">
                <p:oleObj name="Präsentation" r:id="rId4" imgW="5344795" imgH="3779591" progId="PowerPoint.Show.12">
                  <p:embed/>
                </p:oleObj>
              </mc:Choice>
              <mc:Fallback>
                <p:oleObj name="Präsentation" r:id="rId4" imgW="5344795" imgH="3779591" progId="PowerPoint.Show.12">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1047750"/>
                        <a:ext cx="1880444" cy="1332579"/>
                      </a:xfrm>
                      <a:prstGeom prst="rect">
                        <a:avLst/>
                      </a:prstGeom>
                      <a:noFill/>
                    </p:spPr>
                  </p:pic>
                </p:oleObj>
              </mc:Fallback>
            </mc:AlternateContent>
          </a:graphicData>
        </a:graphic>
      </p:graphicFrame>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200" y="3204242"/>
            <a:ext cx="2286000" cy="1714500"/>
          </a:xfrm>
          <a:prstGeom prst="rect">
            <a:avLst/>
          </a:prstGeom>
        </p:spPr>
      </p:pic>
    </p:spTree>
    <p:extLst>
      <p:ext uri="{BB962C8B-B14F-4D97-AF65-F5344CB8AC3E}">
        <p14:creationId xmlns:p14="http://schemas.microsoft.com/office/powerpoint/2010/main" val="368362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0" y="-95250"/>
            <a:ext cx="9144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aphicFrame>
        <p:nvGraphicFramePr>
          <p:cNvPr id="6" name="Object 5"/>
          <p:cNvGraphicFramePr>
            <a:graphicFrameLocks noChangeAspect="1"/>
          </p:cNvGraphicFramePr>
          <p:nvPr>
            <p:extLst>
              <p:ext uri="{D42A27DB-BD31-4B8C-83A1-F6EECF244321}">
                <p14:modId xmlns:p14="http://schemas.microsoft.com/office/powerpoint/2010/main" val="1407651812"/>
              </p:ext>
            </p:extLst>
          </p:nvPr>
        </p:nvGraphicFramePr>
        <p:xfrm>
          <a:off x="304800" y="67572"/>
          <a:ext cx="7467600" cy="5075928"/>
        </p:xfrm>
        <a:graphic>
          <a:graphicData uri="http://schemas.openxmlformats.org/presentationml/2006/ole">
            <mc:AlternateContent xmlns:mc="http://schemas.openxmlformats.org/markup-compatibility/2006">
              <mc:Choice xmlns:v="urn:schemas-microsoft-com:vml" Requires="v">
                <p:oleObj name="Präsentation" r:id="rId3" imgW="5344795" imgH="3779591" progId="PowerPoint.Show.12">
                  <p:embed/>
                </p:oleObj>
              </mc:Choice>
              <mc:Fallback>
                <p:oleObj name="Präsentation" r:id="rId3" imgW="5344795" imgH="3779591" progId="PowerPoint.Show.12">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7572"/>
                        <a:ext cx="7467600" cy="5075928"/>
                      </a:xfrm>
                      <a:prstGeom prst="rect">
                        <a:avLst/>
                      </a:prstGeom>
                      <a:noFill/>
                    </p:spPr>
                  </p:pic>
                </p:oleObj>
              </mc:Fallback>
            </mc:AlternateContent>
          </a:graphicData>
        </a:graphic>
      </p:graphicFrame>
      <p:sp>
        <p:nvSpPr>
          <p:cNvPr id="2" name="Slide Number Placeholder 1">
            <a:extLst>
              <a:ext uri="{FF2B5EF4-FFF2-40B4-BE49-F238E27FC236}">
                <a16:creationId xmlns:a16="http://schemas.microsoft.com/office/drawing/2014/main" id="{FE757899-7B74-EAA7-3254-E09CEBB92A21}"/>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55</a:t>
            </a:fld>
            <a:endParaRPr lang="de-DE" sz="1050" dirty="0"/>
          </a:p>
        </p:txBody>
      </p:sp>
    </p:spTree>
    <p:extLst>
      <p:ext uri="{BB962C8B-B14F-4D97-AF65-F5344CB8AC3E}">
        <p14:creationId xmlns:p14="http://schemas.microsoft.com/office/powerpoint/2010/main" val="2184387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p:cNvPicPr>
          <p:nvPr>
            <p:ph idx="1"/>
          </p:nvPr>
        </p:nvPicPr>
        <p:blipFill rotWithShape="1">
          <a:blip r:embed="rId2" cstate="print">
            <a:extLst>
              <a:ext uri="{28A0092B-C50C-407E-A947-70E740481C1C}">
                <a14:useLocalDpi xmlns:a14="http://schemas.microsoft.com/office/drawing/2010/main"/>
              </a:ext>
            </a:extLst>
          </a:blip>
          <a:srcRect t="524" r="74" b="1"/>
          <a:stretch/>
        </p:blipFill>
        <p:spPr bwMode="auto">
          <a:xfrm>
            <a:off x="0" y="0"/>
            <a:ext cx="9220200" cy="5143500"/>
          </a:xfrm>
          <a:prstGeom prst="rect">
            <a:avLst/>
          </a:prstGeom>
          <a:noFill/>
        </p:spPr>
      </p:pic>
      <p:sp>
        <p:nvSpPr>
          <p:cNvPr id="3" name="Slide Number Placeholder 2"/>
          <p:cNvSpPr>
            <a:spLocks noGrp="1"/>
          </p:cNvSpPr>
          <p:nvPr>
            <p:ph type="sldNum" sz="quarter" idx="16"/>
          </p:nvPr>
        </p:nvSpPr>
        <p:spPr/>
        <p:txBody>
          <a:bodyPr/>
          <a:lstStyle/>
          <a:p>
            <a:fld id="{54543CB6-FA17-4D41-B947-609ACDD8DA3C}" type="slidenum">
              <a:rPr lang="de-DE" smtClean="0">
                <a:solidFill>
                  <a:schemeClr val="tx1"/>
                </a:solidFill>
              </a:rPr>
              <a:t>56</a:t>
            </a:fld>
            <a:endParaRPr lang="de-DE" dirty="0">
              <a:solidFill>
                <a:schemeClr val="tx1"/>
              </a:solidFill>
            </a:endParaRPr>
          </a:p>
        </p:txBody>
      </p:sp>
    </p:spTree>
    <p:extLst>
      <p:ext uri="{BB962C8B-B14F-4D97-AF65-F5344CB8AC3E}">
        <p14:creationId xmlns:p14="http://schemas.microsoft.com/office/powerpoint/2010/main" val="16562958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88" y="250217"/>
            <a:ext cx="5916612" cy="378619"/>
          </a:xfrm>
        </p:spPr>
        <p:txBody>
          <a:bodyPr>
            <a:normAutofit fontScale="90000"/>
          </a:bodyPr>
          <a:lstStyle/>
          <a:p>
            <a:r>
              <a:rPr lang="en-US" dirty="0">
                <a:solidFill>
                  <a:schemeClr val="bg1"/>
                </a:solidFill>
              </a:rPr>
              <a:t>Internships and MSc projects at </a:t>
            </a:r>
            <a:r>
              <a:rPr lang="en-US" dirty="0" err="1">
                <a:solidFill>
                  <a:schemeClr val="bg1"/>
                </a:solidFill>
              </a:rPr>
              <a:t>Sandec</a:t>
            </a:r>
            <a:endParaRPr lang="de-CH" dirty="0">
              <a:solidFill>
                <a:schemeClr val="bg1"/>
              </a:solidFill>
            </a:endParaRPr>
          </a:p>
        </p:txBody>
      </p:sp>
      <p:sp>
        <p:nvSpPr>
          <p:cNvPr id="3" name="Content Placeholder 2"/>
          <p:cNvSpPr>
            <a:spLocks noGrp="1"/>
          </p:cNvSpPr>
          <p:nvPr>
            <p:ph idx="1"/>
          </p:nvPr>
        </p:nvSpPr>
        <p:spPr>
          <a:xfrm>
            <a:off x="179388" y="903445"/>
            <a:ext cx="4022214" cy="323850"/>
          </a:xfrm>
        </p:spPr>
        <p:txBody>
          <a:bodyPr/>
          <a:lstStyle/>
          <a:p>
            <a:pPr marL="0" indent="0">
              <a:buNone/>
            </a:pPr>
            <a:r>
              <a:rPr lang="en-US" b="1" dirty="0"/>
              <a:t>Email</a:t>
            </a:r>
            <a:r>
              <a:rPr lang="en-US" b="1" dirty="0">
                <a:solidFill>
                  <a:schemeClr val="bg1"/>
                </a:solidFill>
              </a:rPr>
              <a:t> </a:t>
            </a:r>
            <a:r>
              <a:rPr lang="en-US" b="1" dirty="0">
                <a:solidFill>
                  <a:schemeClr val="bg1"/>
                </a:solidFill>
                <a:hlinkClick r:id="rId2"/>
              </a:rPr>
              <a:t>Caterina.DallaTorre@eawag.ch</a:t>
            </a:r>
            <a:r>
              <a:rPr lang="en-US" b="1" dirty="0">
                <a:solidFill>
                  <a:schemeClr val="bg1"/>
                </a:solidFill>
              </a:rPr>
              <a:t> </a:t>
            </a:r>
            <a:endParaRPr lang="de-CH" b="1"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441938"/>
            <a:ext cx="3947339" cy="296050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3605" r="8395"/>
          <a:stretch/>
        </p:blipFill>
        <p:spPr>
          <a:xfrm>
            <a:off x="3581400" y="2875407"/>
            <a:ext cx="2702016" cy="1948568"/>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24424"/>
          <a:stretch/>
        </p:blipFill>
        <p:spPr>
          <a:xfrm>
            <a:off x="6553200" y="2647950"/>
            <a:ext cx="2208475" cy="217602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600" y="1128712"/>
            <a:ext cx="1924050" cy="1443038"/>
          </a:xfrm>
          <a:prstGeom prst="rect">
            <a:avLst/>
          </a:prstGeom>
        </p:spPr>
      </p:pic>
      <p:sp>
        <p:nvSpPr>
          <p:cNvPr id="9" name="Slide Number Placeholder 1">
            <a:extLst>
              <a:ext uri="{FF2B5EF4-FFF2-40B4-BE49-F238E27FC236}">
                <a16:creationId xmlns:a16="http://schemas.microsoft.com/office/drawing/2014/main" id="{20F49774-DFFA-27B4-EAC9-4315EAA7BDDE}"/>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57</a:t>
            </a:fld>
            <a:endParaRPr lang="de-DE" sz="1050" dirty="0"/>
          </a:p>
        </p:txBody>
      </p:sp>
    </p:spTree>
    <p:extLst>
      <p:ext uri="{BB962C8B-B14F-4D97-AF65-F5344CB8AC3E}">
        <p14:creationId xmlns:p14="http://schemas.microsoft.com/office/powerpoint/2010/main" val="340957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1200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tangle 14"/>
          <p:cNvSpPr/>
          <p:nvPr/>
        </p:nvSpPr>
        <p:spPr>
          <a:xfrm>
            <a:off x="351104" y="1200150"/>
            <a:ext cx="4144696" cy="923330"/>
          </a:xfrm>
          <a:prstGeom prst="rect">
            <a:avLst/>
          </a:prstGeom>
        </p:spPr>
        <p:txBody>
          <a:bodyPr wrap="square">
            <a:spAutoFit/>
          </a:bodyPr>
          <a:lstStyle/>
          <a:p>
            <a:pPr lvl="0"/>
            <a:r>
              <a:rPr lang="en-US" b="1" dirty="0">
                <a:solidFill>
                  <a:srgbClr val="00B0F0"/>
                </a:solidFill>
              </a:rPr>
              <a:t>Learning objective 1: </a:t>
            </a:r>
          </a:p>
          <a:p>
            <a:pPr lvl="0"/>
            <a:r>
              <a:rPr lang="en-US" dirty="0"/>
              <a:t>Understand the objectives and structure of the Water Compendium</a:t>
            </a:r>
          </a:p>
        </p:txBody>
      </p:sp>
      <p:sp>
        <p:nvSpPr>
          <p:cNvPr id="16" name="Rectangle 15"/>
          <p:cNvSpPr/>
          <p:nvPr/>
        </p:nvSpPr>
        <p:spPr>
          <a:xfrm>
            <a:off x="347791" y="2665075"/>
            <a:ext cx="4148009" cy="923330"/>
          </a:xfrm>
          <a:prstGeom prst="rect">
            <a:avLst/>
          </a:prstGeom>
        </p:spPr>
        <p:txBody>
          <a:bodyPr wrap="square">
            <a:spAutoFit/>
          </a:bodyPr>
          <a:lstStyle/>
          <a:p>
            <a:r>
              <a:rPr lang="en-US" b="1" dirty="0">
                <a:solidFill>
                  <a:srgbClr val="00B0F0"/>
                </a:solidFill>
              </a:rPr>
              <a:t>Learning objective 2: </a:t>
            </a:r>
          </a:p>
          <a:p>
            <a:pPr lvl="0"/>
            <a:r>
              <a:rPr lang="en-US" dirty="0"/>
              <a:t>Recognize the six functional groups from source to consumer</a:t>
            </a:r>
          </a:p>
        </p:txBody>
      </p:sp>
      <p:sp>
        <p:nvSpPr>
          <p:cNvPr id="2" name="Slide Number Placeholder 1">
            <a:extLst>
              <a:ext uri="{FF2B5EF4-FFF2-40B4-BE49-F238E27FC236}">
                <a16:creationId xmlns:a16="http://schemas.microsoft.com/office/drawing/2014/main" id="{DDB229D3-E9F5-AC76-3F66-7873CE6A73A9}"/>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6</a:t>
            </a:fld>
            <a:endParaRPr lang="de-DE" sz="1050" dirty="0"/>
          </a:p>
        </p:txBody>
      </p:sp>
      <p:pic>
        <p:nvPicPr>
          <p:cNvPr id="4" name="Picture 3">
            <a:extLst>
              <a:ext uri="{FF2B5EF4-FFF2-40B4-BE49-F238E27FC236}">
                <a16:creationId xmlns:a16="http://schemas.microsoft.com/office/drawing/2014/main" id="{5B6D5C9F-F1FE-E4D1-E5C3-1707BE25F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213707"/>
            <a:ext cx="3208408" cy="4538050"/>
          </a:xfrm>
          <a:prstGeom prst="rect">
            <a:avLst/>
          </a:prstGeom>
          <a:ln>
            <a:solidFill>
              <a:schemeClr val="tx1"/>
            </a:solidFill>
          </a:ln>
        </p:spPr>
      </p:pic>
    </p:spTree>
    <p:extLst>
      <p:ext uri="{BB962C8B-B14F-4D97-AF65-F5344CB8AC3E}">
        <p14:creationId xmlns:p14="http://schemas.microsoft.com/office/powerpoint/2010/main" val="2509965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77200" y="1047750"/>
            <a:ext cx="1231323" cy="2930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 name="Rectangle 1"/>
          <p:cNvSpPr/>
          <p:nvPr/>
        </p:nvSpPr>
        <p:spPr>
          <a:xfrm>
            <a:off x="1371600" y="4686300"/>
            <a:ext cx="2763982" cy="342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81000" y="1034001"/>
            <a:ext cx="4045900" cy="3907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6200" y="293802"/>
            <a:ext cx="7158310" cy="369332"/>
          </a:xfrm>
          <a:prstGeom prst="rect">
            <a:avLst/>
          </a:prstGeom>
          <a:noFill/>
        </p:spPr>
        <p:txBody>
          <a:bodyPr wrap="square" rtlCol="0">
            <a:spAutoFit/>
          </a:bodyPr>
          <a:lstStyle/>
          <a:p>
            <a:r>
              <a:rPr lang="en-US" b="1" dirty="0">
                <a:solidFill>
                  <a:schemeClr val="bg1"/>
                </a:solidFill>
                <a:latin typeface="Arial Unicode MS"/>
              </a:rPr>
              <a:t>How to choose an appropriate drinking water supply system?</a:t>
            </a:r>
          </a:p>
        </p:txBody>
      </p:sp>
      <p:sp>
        <p:nvSpPr>
          <p:cNvPr id="4" name="TextBox 3"/>
          <p:cNvSpPr txBox="1"/>
          <p:nvPr/>
        </p:nvSpPr>
        <p:spPr>
          <a:xfrm>
            <a:off x="4992693" y="1047916"/>
            <a:ext cx="3389307" cy="3139321"/>
          </a:xfrm>
          <a:prstGeom prst="rect">
            <a:avLst/>
          </a:prstGeom>
          <a:noFill/>
        </p:spPr>
        <p:txBody>
          <a:bodyPr wrap="square" rtlCol="0">
            <a:spAutoFit/>
          </a:bodyPr>
          <a:lstStyle/>
          <a:p>
            <a:r>
              <a:rPr lang="en-US" dirty="0">
                <a:latin typeface="Arial Unicode MS"/>
              </a:rPr>
              <a:t>Important considerations: </a:t>
            </a:r>
          </a:p>
          <a:p>
            <a:endParaRPr lang="en-US" dirty="0">
              <a:latin typeface="Arial Unicode MS"/>
            </a:endParaRPr>
          </a:p>
          <a:p>
            <a:pPr marL="214313" indent="-214313">
              <a:buFont typeface="Arial" panose="020B0604020202020204" pitchFamily="34" charset="0"/>
              <a:buChar char="•"/>
            </a:pPr>
            <a:r>
              <a:rPr lang="en-US" dirty="0">
                <a:latin typeface="Arial Unicode MS"/>
              </a:rPr>
              <a:t>Source water quality and quantity</a:t>
            </a:r>
          </a:p>
          <a:p>
            <a:pPr marL="214313" indent="-214313">
              <a:buFont typeface="Arial" panose="020B0604020202020204" pitchFamily="34" charset="0"/>
              <a:buChar char="•"/>
            </a:pPr>
            <a:r>
              <a:rPr lang="en-US" dirty="0">
                <a:latin typeface="Arial Unicode MS"/>
              </a:rPr>
              <a:t>Locally available skills and resources to operate and maintain</a:t>
            </a:r>
          </a:p>
          <a:p>
            <a:pPr marL="214313" indent="-214313">
              <a:buFont typeface="Arial" panose="020B0604020202020204" pitchFamily="34" charset="0"/>
              <a:buChar char="•"/>
            </a:pPr>
            <a:r>
              <a:rPr lang="en-US" dirty="0">
                <a:latin typeface="Arial Unicode MS"/>
              </a:rPr>
              <a:t>Cultural preferences</a:t>
            </a:r>
          </a:p>
          <a:p>
            <a:pPr marL="214313" indent="-214313">
              <a:buFont typeface="Arial" panose="020B0604020202020204" pitchFamily="34" charset="0"/>
              <a:buChar char="•"/>
            </a:pPr>
            <a:r>
              <a:rPr lang="en-US" dirty="0">
                <a:latin typeface="Arial Unicode MS"/>
              </a:rPr>
              <a:t>Space availability</a:t>
            </a:r>
          </a:p>
          <a:p>
            <a:pPr marL="214313" indent="-214313">
              <a:buFont typeface="Arial" panose="020B0604020202020204" pitchFamily="34" charset="0"/>
              <a:buChar char="•"/>
            </a:pPr>
            <a:r>
              <a:rPr lang="en-US" dirty="0">
                <a:latin typeface="Arial Unicode MS"/>
              </a:rPr>
              <a:t>Source of energy</a:t>
            </a:r>
          </a:p>
          <a:p>
            <a:pPr marL="214313" indent="-214313">
              <a:buFont typeface="Arial" panose="020B0604020202020204" pitchFamily="34" charset="0"/>
              <a:buChar char="•"/>
            </a:pPr>
            <a:r>
              <a:rPr lang="en-US" dirty="0">
                <a:latin typeface="Arial Unicode MS"/>
              </a:rPr>
              <a:t>Environmental impacts</a:t>
            </a:r>
          </a:p>
        </p:txBody>
      </p:sp>
      <p:sp>
        <p:nvSpPr>
          <p:cNvPr id="3" name="Slide Number Placeholder 1">
            <a:extLst>
              <a:ext uri="{FF2B5EF4-FFF2-40B4-BE49-F238E27FC236}">
                <a16:creationId xmlns:a16="http://schemas.microsoft.com/office/drawing/2014/main" id="{49C191F8-F7CC-73CD-030E-D154FFFF8F59}"/>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7</a:t>
            </a:fld>
            <a:endParaRPr lang="de-DE" sz="1050" dirty="0"/>
          </a:p>
        </p:txBody>
      </p:sp>
    </p:spTree>
    <p:extLst>
      <p:ext uri="{BB962C8B-B14F-4D97-AF65-F5344CB8AC3E}">
        <p14:creationId xmlns:p14="http://schemas.microsoft.com/office/powerpoint/2010/main" val="1004384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77200" y="1047750"/>
            <a:ext cx="1231323" cy="2930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 name="Rectangle 1"/>
          <p:cNvSpPr/>
          <p:nvPr/>
        </p:nvSpPr>
        <p:spPr>
          <a:xfrm>
            <a:off x="1371600" y="4686300"/>
            <a:ext cx="2763982" cy="342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0" name="TextBox 29"/>
          <p:cNvSpPr txBox="1"/>
          <p:nvPr/>
        </p:nvSpPr>
        <p:spPr>
          <a:xfrm>
            <a:off x="76200" y="293802"/>
            <a:ext cx="7158310" cy="369332"/>
          </a:xfrm>
          <a:prstGeom prst="rect">
            <a:avLst/>
          </a:prstGeom>
          <a:noFill/>
        </p:spPr>
        <p:txBody>
          <a:bodyPr wrap="square" rtlCol="0">
            <a:spAutoFit/>
          </a:bodyPr>
          <a:lstStyle/>
          <a:p>
            <a:r>
              <a:rPr lang="en-US" b="1" dirty="0">
                <a:solidFill>
                  <a:schemeClr val="bg1"/>
                </a:solidFill>
                <a:latin typeface="Arial Unicode MS"/>
              </a:rPr>
              <a:t>How to choose an appropriate drinking water supply system?</a:t>
            </a:r>
          </a:p>
        </p:txBody>
      </p:sp>
      <p:sp>
        <p:nvSpPr>
          <p:cNvPr id="4" name="TextBox 3"/>
          <p:cNvSpPr txBox="1"/>
          <p:nvPr/>
        </p:nvSpPr>
        <p:spPr>
          <a:xfrm>
            <a:off x="5332059" y="1102755"/>
            <a:ext cx="3389307" cy="923330"/>
          </a:xfrm>
          <a:prstGeom prst="rect">
            <a:avLst/>
          </a:prstGeom>
          <a:noFill/>
        </p:spPr>
        <p:txBody>
          <a:bodyPr wrap="square" rtlCol="0">
            <a:spAutoFit/>
          </a:bodyPr>
          <a:lstStyle/>
          <a:p>
            <a:r>
              <a:rPr lang="en-US" dirty="0">
                <a:latin typeface="Arial Unicode MS"/>
              </a:rPr>
              <a:t>Centralized drinking water supply systems </a:t>
            </a:r>
          </a:p>
          <a:p>
            <a:endParaRPr lang="en-US" dirty="0">
              <a:latin typeface="Arial Unicode MS"/>
            </a:endParaRPr>
          </a:p>
        </p:txBody>
      </p:sp>
      <p:grpSp>
        <p:nvGrpSpPr>
          <p:cNvPr id="8" name="Group 7"/>
          <p:cNvGrpSpPr/>
          <p:nvPr/>
        </p:nvGrpSpPr>
        <p:grpSpPr>
          <a:xfrm>
            <a:off x="340283" y="1011167"/>
            <a:ext cx="4781152" cy="3944084"/>
            <a:chOff x="444610" y="1201344"/>
            <a:chExt cx="6374869" cy="5258778"/>
          </a:xfrm>
        </p:grpSpPr>
        <p:grpSp>
          <p:nvGrpSpPr>
            <p:cNvPr id="9" name="Group 8"/>
            <p:cNvGrpSpPr/>
            <p:nvPr/>
          </p:nvGrpSpPr>
          <p:grpSpPr>
            <a:xfrm>
              <a:off x="444610" y="1201344"/>
              <a:ext cx="6364035" cy="5258778"/>
              <a:chOff x="444610" y="1201344"/>
              <a:chExt cx="6364035" cy="5258778"/>
            </a:xfrm>
          </p:grpSpPr>
          <p:grpSp>
            <p:nvGrpSpPr>
              <p:cNvPr id="11" name="Group 10"/>
              <p:cNvGrpSpPr/>
              <p:nvPr/>
            </p:nvGrpSpPr>
            <p:grpSpPr>
              <a:xfrm>
                <a:off x="444610" y="1201344"/>
                <a:ext cx="6364035" cy="5258778"/>
                <a:chOff x="1571610" y="323385"/>
                <a:chExt cx="7091400" cy="5925015"/>
              </a:xfrm>
            </p:grpSpPr>
            <p:pic>
              <p:nvPicPr>
                <p:cNvPr id="13"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23719" r="1270" b="8077"/>
                <a:stretch/>
              </p:blipFill>
              <p:spPr bwMode="auto">
                <a:xfrm>
                  <a:off x="1571610" y="323385"/>
                  <a:ext cx="6197510" cy="5925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r="-925"/>
                <a:stretch/>
              </p:blipFill>
              <p:spPr bwMode="auto">
                <a:xfrm>
                  <a:off x="3378820" y="323385"/>
                  <a:ext cx="4511326" cy="3256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378820" y="1042496"/>
                  <a:ext cx="1218762" cy="460391"/>
                </a:xfrm>
                <a:prstGeom prst="roundRect">
                  <a:avLst/>
                </a:prstGeom>
                <a:solidFill>
                  <a:schemeClr val="tx1"/>
                </a:solidFill>
              </p:spPr>
              <p:txBody>
                <a:bodyPr wrap="square" rtlCol="0">
                  <a:spAutoFit/>
                </a:bodyPr>
                <a:lstStyle/>
                <a:p>
                  <a:pPr algn="ctr"/>
                  <a:r>
                    <a:rPr lang="en-US" sz="1200" dirty="0">
                      <a:solidFill>
                        <a:schemeClr val="bg1"/>
                      </a:solidFill>
                      <a:latin typeface="Arial Unicode MS"/>
                    </a:rPr>
                    <a:t>source</a:t>
                  </a:r>
                </a:p>
              </p:txBody>
            </p:sp>
            <p:sp>
              <p:nvSpPr>
                <p:cNvPr id="16" name="TextBox 15"/>
                <p:cNvSpPr txBox="1"/>
                <p:nvPr/>
              </p:nvSpPr>
              <p:spPr>
                <a:xfrm>
                  <a:off x="4514570" y="1154511"/>
                  <a:ext cx="1545727" cy="460391"/>
                </a:xfrm>
                <a:prstGeom prst="roundRect">
                  <a:avLst/>
                </a:prstGeom>
                <a:solidFill>
                  <a:schemeClr val="tx1"/>
                </a:solidFill>
              </p:spPr>
              <p:txBody>
                <a:bodyPr wrap="square" rtlCol="0">
                  <a:spAutoFit/>
                </a:bodyPr>
                <a:lstStyle/>
                <a:p>
                  <a:pPr algn="ctr"/>
                  <a:r>
                    <a:rPr lang="en-US" sz="1200" dirty="0">
                      <a:solidFill>
                        <a:schemeClr val="bg1"/>
                      </a:solidFill>
                      <a:latin typeface="Arial Unicode MS"/>
                    </a:rPr>
                    <a:t>intake</a:t>
                  </a:r>
                </a:p>
              </p:txBody>
            </p:sp>
            <p:sp>
              <p:nvSpPr>
                <p:cNvPr id="17" name="TextBox 16"/>
                <p:cNvSpPr txBox="1"/>
                <p:nvPr/>
              </p:nvSpPr>
              <p:spPr>
                <a:xfrm>
                  <a:off x="5695448" y="1298617"/>
                  <a:ext cx="1545727" cy="460391"/>
                </a:xfrm>
                <a:prstGeom prst="roundRect">
                  <a:avLst/>
                </a:prstGeom>
                <a:solidFill>
                  <a:schemeClr val="tx1"/>
                </a:solidFill>
              </p:spPr>
              <p:txBody>
                <a:bodyPr wrap="square" rtlCol="0">
                  <a:spAutoFit/>
                </a:bodyPr>
                <a:lstStyle/>
                <a:p>
                  <a:pPr algn="ctr"/>
                  <a:r>
                    <a:rPr lang="en-US" sz="1200" dirty="0">
                      <a:solidFill>
                        <a:schemeClr val="bg1"/>
                      </a:solidFill>
                      <a:latin typeface="Arial Unicode MS"/>
                    </a:rPr>
                    <a:t>abstraction</a:t>
                  </a:r>
                </a:p>
              </p:txBody>
            </p:sp>
            <p:sp>
              <p:nvSpPr>
                <p:cNvPr id="18" name="TextBox 17"/>
                <p:cNvSpPr txBox="1"/>
                <p:nvPr/>
              </p:nvSpPr>
              <p:spPr>
                <a:xfrm>
                  <a:off x="7093137" y="2070263"/>
                  <a:ext cx="1569873" cy="767318"/>
                </a:xfrm>
                <a:prstGeom prst="roundRect">
                  <a:avLst/>
                </a:prstGeom>
                <a:solidFill>
                  <a:schemeClr val="tx1"/>
                </a:solidFill>
              </p:spPr>
              <p:txBody>
                <a:bodyPr wrap="square" rtlCol="0">
                  <a:spAutoFit/>
                </a:bodyPr>
                <a:lstStyle/>
                <a:p>
                  <a:pPr algn="ctr"/>
                  <a:r>
                    <a:rPr lang="en-US" sz="1200" dirty="0">
                      <a:solidFill>
                        <a:schemeClr val="bg1"/>
                      </a:solidFill>
                      <a:latin typeface="Arial Unicode MS"/>
                    </a:rPr>
                    <a:t>distribution &amp; transport</a:t>
                  </a:r>
                </a:p>
              </p:txBody>
            </p:sp>
          </p:grpSp>
          <p:sp>
            <p:nvSpPr>
              <p:cNvPr id="12" name="TextBox 11"/>
              <p:cNvSpPr txBox="1"/>
              <p:nvPr/>
            </p:nvSpPr>
            <p:spPr>
              <a:xfrm>
                <a:off x="4145466" y="2491439"/>
                <a:ext cx="1387181" cy="408623"/>
              </a:xfrm>
              <a:prstGeom prst="roundRect">
                <a:avLst/>
              </a:prstGeom>
              <a:solidFill>
                <a:schemeClr val="tx1"/>
              </a:solidFill>
            </p:spPr>
            <p:txBody>
              <a:bodyPr wrap="square" rtlCol="0">
                <a:spAutoFit/>
              </a:bodyPr>
              <a:lstStyle/>
              <a:p>
                <a:pPr algn="ctr"/>
                <a:r>
                  <a:rPr lang="en-US" sz="1200" dirty="0">
                    <a:solidFill>
                      <a:schemeClr val="bg1"/>
                    </a:solidFill>
                    <a:latin typeface="Arial Unicode MS"/>
                  </a:rPr>
                  <a:t>treatment</a:t>
                </a:r>
              </a:p>
            </p:txBody>
          </p:sp>
        </p:grpSp>
        <p:sp>
          <p:nvSpPr>
            <p:cNvPr id="10" name="TextBox 9"/>
            <p:cNvSpPr txBox="1"/>
            <p:nvPr/>
          </p:nvSpPr>
          <p:spPr>
            <a:xfrm>
              <a:off x="5410628" y="3468549"/>
              <a:ext cx="1408851" cy="408623"/>
            </a:xfrm>
            <a:prstGeom prst="roundRect">
              <a:avLst/>
            </a:prstGeom>
            <a:solidFill>
              <a:schemeClr val="tx1"/>
            </a:solidFill>
          </p:spPr>
          <p:txBody>
            <a:bodyPr wrap="square" rtlCol="0">
              <a:spAutoFit/>
            </a:bodyPr>
            <a:lstStyle/>
            <a:p>
              <a:pPr algn="ctr"/>
              <a:r>
                <a:rPr lang="en-US" sz="1200" dirty="0">
                  <a:solidFill>
                    <a:schemeClr val="bg1"/>
                  </a:solidFill>
                  <a:latin typeface="Arial Unicode MS"/>
                </a:rPr>
                <a:t>User safety</a:t>
              </a:r>
            </a:p>
          </p:txBody>
        </p:sp>
      </p:grpSp>
      <p:sp>
        <p:nvSpPr>
          <p:cNvPr id="3" name="Slide Number Placeholder 1">
            <a:extLst>
              <a:ext uri="{FF2B5EF4-FFF2-40B4-BE49-F238E27FC236}">
                <a16:creationId xmlns:a16="http://schemas.microsoft.com/office/drawing/2014/main" id="{0BDCA0B2-C8A0-7EBC-EDEA-10C389E1A817}"/>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8</a:t>
            </a:fld>
            <a:endParaRPr lang="de-DE" sz="1050" dirty="0"/>
          </a:p>
        </p:txBody>
      </p:sp>
    </p:spTree>
    <p:extLst>
      <p:ext uri="{BB962C8B-B14F-4D97-AF65-F5344CB8AC3E}">
        <p14:creationId xmlns:p14="http://schemas.microsoft.com/office/powerpoint/2010/main" val="3091547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77200" y="1047750"/>
            <a:ext cx="1231323" cy="2930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 name="Rectangle 1"/>
          <p:cNvSpPr/>
          <p:nvPr/>
        </p:nvSpPr>
        <p:spPr>
          <a:xfrm>
            <a:off x="1371600" y="4686300"/>
            <a:ext cx="2763982" cy="342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0" name="TextBox 29"/>
          <p:cNvSpPr txBox="1"/>
          <p:nvPr/>
        </p:nvSpPr>
        <p:spPr>
          <a:xfrm>
            <a:off x="76200" y="293802"/>
            <a:ext cx="7158310" cy="369332"/>
          </a:xfrm>
          <a:prstGeom prst="rect">
            <a:avLst/>
          </a:prstGeom>
          <a:noFill/>
        </p:spPr>
        <p:txBody>
          <a:bodyPr wrap="square" rtlCol="0">
            <a:spAutoFit/>
          </a:bodyPr>
          <a:lstStyle/>
          <a:p>
            <a:r>
              <a:rPr lang="en-US" b="1" dirty="0">
                <a:solidFill>
                  <a:schemeClr val="bg1"/>
                </a:solidFill>
                <a:latin typeface="Arial Unicode MS"/>
              </a:rPr>
              <a:t>How to choose an appropriate drinking water supply system?</a:t>
            </a:r>
          </a:p>
        </p:txBody>
      </p:sp>
      <p:sp>
        <p:nvSpPr>
          <p:cNvPr id="4" name="TextBox 3"/>
          <p:cNvSpPr txBox="1"/>
          <p:nvPr/>
        </p:nvSpPr>
        <p:spPr>
          <a:xfrm>
            <a:off x="5332059" y="1102755"/>
            <a:ext cx="3389307" cy="923330"/>
          </a:xfrm>
          <a:prstGeom prst="rect">
            <a:avLst/>
          </a:prstGeom>
          <a:noFill/>
        </p:spPr>
        <p:txBody>
          <a:bodyPr wrap="square" rtlCol="0">
            <a:spAutoFit/>
          </a:bodyPr>
          <a:lstStyle/>
          <a:p>
            <a:r>
              <a:rPr lang="en-US" dirty="0">
                <a:latin typeface="Arial Unicode MS"/>
              </a:rPr>
              <a:t>Decentralized drinking water supply systems </a:t>
            </a:r>
          </a:p>
          <a:p>
            <a:endParaRPr lang="en-US" dirty="0">
              <a:latin typeface="Arial Unicode MS"/>
            </a:endParaRPr>
          </a:p>
        </p:txBody>
      </p:sp>
      <p:grpSp>
        <p:nvGrpSpPr>
          <p:cNvPr id="19" name="Group 18"/>
          <p:cNvGrpSpPr/>
          <p:nvPr/>
        </p:nvGrpSpPr>
        <p:grpSpPr>
          <a:xfrm>
            <a:off x="273937" y="1021555"/>
            <a:ext cx="5058122" cy="3929711"/>
            <a:chOff x="1391984" y="323385"/>
            <a:chExt cx="7634040" cy="5954676"/>
          </a:xfrm>
        </p:grpSpPr>
        <p:pic>
          <p:nvPicPr>
            <p:cNvPr id="2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23719" r="1270" b="8077"/>
            <a:stretch/>
          </p:blipFill>
          <p:spPr bwMode="auto">
            <a:xfrm>
              <a:off x="1571611" y="323385"/>
              <a:ext cx="6197511" cy="5925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613908" y="1918008"/>
              <a:ext cx="2787803" cy="4348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635589" y="3020396"/>
              <a:ext cx="6106331" cy="3257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1960044" y="1739463"/>
              <a:ext cx="1218764" cy="464388"/>
            </a:xfrm>
            <a:prstGeom prst="roundRect">
              <a:avLst/>
            </a:prstGeom>
            <a:solidFill>
              <a:schemeClr val="tx1"/>
            </a:solidFill>
          </p:spPr>
          <p:txBody>
            <a:bodyPr wrap="square" rtlCol="0">
              <a:spAutoFit/>
            </a:bodyPr>
            <a:lstStyle/>
            <a:p>
              <a:pPr algn="ctr"/>
              <a:r>
                <a:rPr lang="en-US" sz="1200" dirty="0">
                  <a:solidFill>
                    <a:schemeClr val="bg1"/>
                  </a:solidFill>
                  <a:latin typeface="Arial Unicode MS"/>
                </a:rPr>
                <a:t>source</a:t>
              </a:r>
            </a:p>
          </p:txBody>
        </p:sp>
        <p:sp>
          <p:nvSpPr>
            <p:cNvPr id="24" name="TextBox 23"/>
            <p:cNvSpPr txBox="1"/>
            <p:nvPr/>
          </p:nvSpPr>
          <p:spPr>
            <a:xfrm>
              <a:off x="1391984" y="3039414"/>
              <a:ext cx="1218765" cy="464388"/>
            </a:xfrm>
            <a:prstGeom prst="roundRect">
              <a:avLst/>
            </a:prstGeom>
            <a:solidFill>
              <a:schemeClr val="tx1"/>
            </a:solidFill>
          </p:spPr>
          <p:txBody>
            <a:bodyPr wrap="square" rtlCol="0">
              <a:spAutoFit/>
            </a:bodyPr>
            <a:lstStyle/>
            <a:p>
              <a:pPr algn="ctr"/>
              <a:r>
                <a:rPr lang="en-US" sz="1200" dirty="0">
                  <a:solidFill>
                    <a:schemeClr val="bg1"/>
                  </a:solidFill>
                  <a:latin typeface="Arial Unicode MS"/>
                </a:rPr>
                <a:t>intake</a:t>
              </a:r>
            </a:p>
          </p:txBody>
        </p:sp>
        <p:sp>
          <p:nvSpPr>
            <p:cNvPr id="25" name="TextBox 24"/>
            <p:cNvSpPr txBox="1"/>
            <p:nvPr/>
          </p:nvSpPr>
          <p:spPr>
            <a:xfrm>
              <a:off x="4245077" y="4649228"/>
              <a:ext cx="1520168" cy="464388"/>
            </a:xfrm>
            <a:prstGeom prst="roundRect">
              <a:avLst/>
            </a:prstGeom>
            <a:solidFill>
              <a:schemeClr val="tx1"/>
            </a:solidFill>
          </p:spPr>
          <p:txBody>
            <a:bodyPr wrap="square" rtlCol="0">
              <a:spAutoFit/>
            </a:bodyPr>
            <a:lstStyle/>
            <a:p>
              <a:pPr algn="ctr"/>
              <a:r>
                <a:rPr lang="en-US" sz="1200" dirty="0">
                  <a:solidFill>
                    <a:schemeClr val="bg1"/>
                  </a:solidFill>
                  <a:latin typeface="Arial Unicode MS"/>
                </a:rPr>
                <a:t>abstraction</a:t>
              </a:r>
            </a:p>
          </p:txBody>
        </p:sp>
        <p:sp>
          <p:nvSpPr>
            <p:cNvPr id="26" name="TextBox 25"/>
            <p:cNvSpPr txBox="1"/>
            <p:nvPr/>
          </p:nvSpPr>
          <p:spPr>
            <a:xfrm>
              <a:off x="1391984" y="4183988"/>
              <a:ext cx="1568988" cy="773980"/>
            </a:xfrm>
            <a:prstGeom prst="roundRect">
              <a:avLst/>
            </a:prstGeom>
            <a:solidFill>
              <a:schemeClr val="tx1"/>
            </a:solidFill>
          </p:spPr>
          <p:txBody>
            <a:bodyPr wrap="square" rtlCol="0">
              <a:spAutoFit/>
            </a:bodyPr>
            <a:lstStyle/>
            <a:p>
              <a:pPr algn="ctr"/>
              <a:r>
                <a:rPr lang="en-US" sz="1200" dirty="0">
                  <a:solidFill>
                    <a:schemeClr val="bg1"/>
                  </a:solidFill>
                  <a:latin typeface="Arial Unicode MS"/>
                </a:rPr>
                <a:t>distribution &amp; storage</a:t>
              </a:r>
            </a:p>
          </p:txBody>
        </p:sp>
        <p:sp>
          <p:nvSpPr>
            <p:cNvPr id="27" name="TextBox 26"/>
            <p:cNvSpPr txBox="1"/>
            <p:nvPr/>
          </p:nvSpPr>
          <p:spPr>
            <a:xfrm>
              <a:off x="7399474" y="4707278"/>
              <a:ext cx="1626550" cy="773980"/>
            </a:xfrm>
            <a:prstGeom prst="roundRect">
              <a:avLst/>
            </a:prstGeom>
            <a:solidFill>
              <a:schemeClr val="tx1"/>
            </a:solidFill>
          </p:spPr>
          <p:txBody>
            <a:bodyPr wrap="square" rtlCol="0">
              <a:spAutoFit/>
            </a:bodyPr>
            <a:lstStyle/>
            <a:p>
              <a:pPr algn="ctr"/>
              <a:r>
                <a:rPr lang="en-US" sz="1200" dirty="0">
                  <a:solidFill>
                    <a:schemeClr val="bg1"/>
                  </a:solidFill>
                  <a:latin typeface="Arial Unicode MS"/>
                </a:rPr>
                <a:t>distribution &amp; storage</a:t>
              </a:r>
            </a:p>
          </p:txBody>
        </p:sp>
        <p:sp>
          <p:nvSpPr>
            <p:cNvPr id="28" name="TextBox 27"/>
            <p:cNvSpPr txBox="1"/>
            <p:nvPr/>
          </p:nvSpPr>
          <p:spPr>
            <a:xfrm>
              <a:off x="5916589" y="3117643"/>
              <a:ext cx="1695896" cy="464388"/>
            </a:xfrm>
            <a:prstGeom prst="roundRect">
              <a:avLst/>
            </a:prstGeom>
            <a:solidFill>
              <a:schemeClr val="tx1"/>
            </a:solidFill>
          </p:spPr>
          <p:txBody>
            <a:bodyPr wrap="square" rtlCol="0">
              <a:spAutoFit/>
            </a:bodyPr>
            <a:lstStyle/>
            <a:p>
              <a:pPr algn="ctr"/>
              <a:r>
                <a:rPr lang="en-US" sz="1200" dirty="0">
                  <a:solidFill>
                    <a:schemeClr val="bg1"/>
                  </a:solidFill>
                  <a:latin typeface="Arial Unicode MS"/>
                </a:rPr>
                <a:t>user safety</a:t>
              </a:r>
            </a:p>
          </p:txBody>
        </p:sp>
        <p:sp>
          <p:nvSpPr>
            <p:cNvPr id="29" name="TextBox 28"/>
            <p:cNvSpPr txBox="1"/>
            <p:nvPr/>
          </p:nvSpPr>
          <p:spPr>
            <a:xfrm>
              <a:off x="3410048" y="2753558"/>
              <a:ext cx="1380511" cy="773980"/>
            </a:xfrm>
            <a:prstGeom prst="roundRect">
              <a:avLst/>
            </a:prstGeom>
            <a:solidFill>
              <a:schemeClr val="tx1"/>
            </a:solidFill>
          </p:spPr>
          <p:txBody>
            <a:bodyPr wrap="square" rtlCol="0">
              <a:spAutoFit/>
            </a:bodyPr>
            <a:lstStyle/>
            <a:p>
              <a:pPr algn="ctr"/>
              <a:r>
                <a:rPr lang="en-US" sz="1200" dirty="0">
                  <a:solidFill>
                    <a:schemeClr val="bg1"/>
                  </a:solidFill>
                  <a:latin typeface="Arial Unicode MS"/>
                </a:rPr>
                <a:t>user safety</a:t>
              </a:r>
            </a:p>
          </p:txBody>
        </p:sp>
      </p:grpSp>
      <p:sp>
        <p:nvSpPr>
          <p:cNvPr id="3" name="Slide Number Placeholder 1">
            <a:extLst>
              <a:ext uri="{FF2B5EF4-FFF2-40B4-BE49-F238E27FC236}">
                <a16:creationId xmlns:a16="http://schemas.microsoft.com/office/drawing/2014/main" id="{01451D01-95E3-71E2-EFC8-EBC7EF405FCE}"/>
              </a:ext>
            </a:extLst>
          </p:cNvPr>
          <p:cNvSpPr txBox="1">
            <a:spLocks/>
          </p:cNvSpPr>
          <p:nvPr/>
        </p:nvSpPr>
        <p:spPr>
          <a:xfrm>
            <a:off x="6457950" y="4767263"/>
            <a:ext cx="2057400" cy="274637"/>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4543CB6-FA17-4D41-B947-609ACDD8DA3C}" type="slidenum">
              <a:rPr lang="de-DE" sz="1050" smtClean="0"/>
              <a:pPr algn="r"/>
              <a:t>9</a:t>
            </a:fld>
            <a:endParaRPr lang="de-DE" sz="1050" dirty="0"/>
          </a:p>
        </p:txBody>
      </p:sp>
    </p:spTree>
    <p:extLst>
      <p:ext uri="{BB962C8B-B14F-4D97-AF65-F5344CB8AC3E}">
        <p14:creationId xmlns:p14="http://schemas.microsoft.com/office/powerpoint/2010/main" val="940608526"/>
      </p:ext>
    </p:extLst>
  </p:cSld>
  <p:clrMapOvr>
    <a:masterClrMapping/>
  </p:clrMapOvr>
</p:sld>
</file>

<file path=ppt/theme/theme1.xml><?xml version="1.0" encoding="utf-8"?>
<a:theme xmlns:a="http://schemas.openxmlformats.org/drawingml/2006/main" name="Blau_original_16_zu_9_25,4x14,3cm_DEF">
  <a:themeElements>
    <a:clrScheme name="Eawag_blau">
      <a:dk1>
        <a:srgbClr val="323232"/>
      </a:dk1>
      <a:lt1>
        <a:srgbClr val="FFFFFF"/>
      </a:lt1>
      <a:dk2>
        <a:srgbClr val="323232"/>
      </a:dk2>
      <a:lt2>
        <a:srgbClr val="AEDFF4"/>
      </a:lt2>
      <a:accent1>
        <a:srgbClr val="AEDFF4"/>
      </a:accent1>
      <a:accent2>
        <a:srgbClr val="00ADDD"/>
      </a:accent2>
      <a:accent3>
        <a:srgbClr val="FFFFFF"/>
      </a:accent3>
      <a:accent4>
        <a:srgbClr val="292929"/>
      </a:accent4>
      <a:accent5>
        <a:srgbClr val="D3ECF8"/>
      </a:accent5>
      <a:accent6>
        <a:srgbClr val="009CC8"/>
      </a:accent6>
      <a:hlink>
        <a:srgbClr val="005572"/>
      </a:hlink>
      <a:folHlink>
        <a:srgbClr val="AEDFF4"/>
      </a:folHlink>
    </a:clrScheme>
    <a:fontScheme name="Eawag_blau">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awag_Presentation_Size_16to9_English.potx" id="{FB6BAD77-E151-4652-8EC2-B0F015C76BA2}" vid="{2323FCD8-1CED-4C2F-B183-B0A80DC6D9CD}"/>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Eawag_Presentation_Size_16to9_English</Template>
  <TotalTime>0</TotalTime>
  <Words>3324</Words>
  <Application>Microsoft Office PowerPoint</Application>
  <PresentationFormat>On-screen Show (16:9)</PresentationFormat>
  <Paragraphs>684</Paragraphs>
  <Slides>57</Slides>
  <Notes>17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4" baseType="lpstr">
      <vt:lpstr>Arial</vt:lpstr>
      <vt:lpstr>Arial Unicode MS</vt:lpstr>
      <vt:lpstr>Calibri</vt:lpstr>
      <vt:lpstr>Courier New</vt:lpstr>
      <vt:lpstr>Wingdings</vt:lpstr>
      <vt:lpstr>Blau_original_16_zu_9_25,4x14,3cm_DEF</vt:lpstr>
      <vt:lpstr>Präsentation</vt:lpstr>
      <vt:lpstr>Water supply from source to consumer</vt:lpstr>
      <vt:lpstr>PowerPoint Presentation</vt:lpstr>
      <vt:lpstr>PowerPoint Presentation</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Functional groups:  Technological steps from source to consumer</vt:lpstr>
      <vt:lpstr>PowerPoint Presentation</vt:lpstr>
      <vt:lpstr>PowerPoint Presentation</vt:lpstr>
      <vt:lpstr>Functional groups:  Technological steps from source to consumer</vt:lpstr>
      <vt:lpstr>PowerPoint Presentation</vt:lpstr>
      <vt:lpstr>PowerPoint Presentation</vt:lpstr>
      <vt:lpstr>PowerPoint Presentation</vt:lpstr>
      <vt:lpstr>Water supplies (10’) https://youtu.be/NDYFVgH4O3A </vt:lpstr>
      <vt:lpstr>PowerPoint Presentation</vt:lpstr>
      <vt:lpstr>SOURCES</vt:lpstr>
      <vt:lpstr>S.1 Rainwater</vt:lpstr>
      <vt:lpstr>S.2 Groundwater</vt:lpstr>
      <vt:lpstr>S.3 Spring water</vt:lpstr>
      <vt:lpstr>Source selection (10’) https://youtu.be/FvXi6srkeLk  </vt:lpstr>
      <vt:lpstr>INTAKE</vt:lpstr>
      <vt:lpstr>I.1 Roof water collection system</vt:lpstr>
      <vt:lpstr>I.4 Protected spring intake</vt:lpstr>
      <vt:lpstr>I.5 Protected dug wells</vt:lpstr>
      <vt:lpstr>ABSTRACTION</vt:lpstr>
      <vt:lpstr>A.4 Piston pump/ deep well pump (positive displacement)</vt:lpstr>
      <vt:lpstr>A.7 Rope pump (positive displacement)</vt:lpstr>
      <vt:lpstr>A.10 Gravity (energy source)</vt:lpstr>
      <vt:lpstr>A.11 Human powered (energy source)</vt:lpstr>
      <vt:lpstr>Intake (8’) https://youtu.be/QaYMbub4ljw Abstraction (12’) https://youtu.be/bVsMCIy11_4  </vt:lpstr>
      <vt:lpstr>TREATMENT</vt:lpstr>
      <vt:lpstr>T.2.1 Chlorination</vt:lpstr>
      <vt:lpstr>T.2.4 Slow sand filtration</vt:lpstr>
      <vt:lpstr>Water Treatment (14’) https://youtu.be/lAE7YKK0TkA </vt:lpstr>
      <vt:lpstr>DISTRIBUTION AND TRANSPORT</vt:lpstr>
      <vt:lpstr>D.1 Jerry cans</vt:lpstr>
      <vt:lpstr>D.4 Small public and community distribution systems</vt:lpstr>
      <vt:lpstr>USER SAFETY</vt:lpstr>
      <vt:lpstr>U.1 Safe water storage</vt:lpstr>
      <vt:lpstr>U.2 Ceramic filtration</vt:lpstr>
      <vt:lpstr>Distribution, transport and user safety (10’) https://youtu.be/qnoF7QLIPYQ </vt:lpstr>
      <vt:lpstr>Water System Design</vt:lpstr>
      <vt:lpstr>Design consideration: Source suitability</vt:lpstr>
      <vt:lpstr>Criteria for selecting a source</vt:lpstr>
      <vt:lpstr>Design consideration: Treatment needs</vt:lpstr>
      <vt:lpstr>Addressing different quality issues</vt:lpstr>
      <vt:lpstr>Additional design considerations</vt:lpstr>
      <vt:lpstr>Group exercise</vt:lpstr>
      <vt:lpstr>Group exercise</vt:lpstr>
      <vt:lpstr>PowerPoint Presentation</vt:lpstr>
      <vt:lpstr>PowerPoint Presentation</vt:lpstr>
      <vt:lpstr>Internships and MSc projects at Sandec</vt:lpstr>
    </vt:vector>
  </TitlesOfParts>
  <Company>ETH Zuerich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Introduction WASH and Global Public Health</dc:title>
  <dc:creator>Marks, Sara</dc:creator>
  <cp:lastModifiedBy>Boller, Marisa</cp:lastModifiedBy>
  <cp:revision>268</cp:revision>
  <cp:lastPrinted>2022-09-28T13:08:00Z</cp:lastPrinted>
  <dcterms:created xsi:type="dcterms:W3CDTF">2020-08-26T13:03:53Z</dcterms:created>
  <dcterms:modified xsi:type="dcterms:W3CDTF">2024-11-12T13:37:15Z</dcterms:modified>
</cp:coreProperties>
</file>